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23"/>
  </p:notesMasterIdLst>
  <p:handoutMasterIdLst>
    <p:handoutMasterId r:id="rId24"/>
  </p:handoutMasterIdLst>
  <p:sldIdLst>
    <p:sldId id="256" r:id="rId2"/>
    <p:sldId id="566" r:id="rId3"/>
    <p:sldId id="562" r:id="rId4"/>
    <p:sldId id="533" r:id="rId5"/>
    <p:sldId id="538" r:id="rId6"/>
    <p:sldId id="539" r:id="rId7"/>
    <p:sldId id="558" r:id="rId8"/>
    <p:sldId id="535" r:id="rId9"/>
    <p:sldId id="540" r:id="rId10"/>
    <p:sldId id="545" r:id="rId11"/>
    <p:sldId id="536" r:id="rId12"/>
    <p:sldId id="563" r:id="rId13"/>
    <p:sldId id="564" r:id="rId14"/>
    <p:sldId id="565" r:id="rId15"/>
    <p:sldId id="559" r:id="rId16"/>
    <p:sldId id="560" r:id="rId17"/>
    <p:sldId id="554" r:id="rId18"/>
    <p:sldId id="556" r:id="rId19"/>
    <p:sldId id="555" r:id="rId20"/>
    <p:sldId id="537" r:id="rId21"/>
    <p:sldId id="567" r:id="rId22"/>
  </p:sldIdLst>
  <p:sldSz cx="12192000" cy="6858000"/>
  <p:notesSz cx="7315200" cy="9601200"/>
  <p:embeddedFontLst>
    <p:embeddedFont>
      <p:font typeface="Candara" panose="020E050203030302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4488" autoAdjust="0"/>
  </p:normalViewPr>
  <p:slideViewPr>
    <p:cSldViewPr snapToGrid="0">
      <p:cViewPr varScale="1">
        <p:scale>
          <a:sx n="56" d="100"/>
          <a:sy n="56" d="100"/>
        </p:scale>
        <p:origin x="96" y="84"/>
      </p:cViewPr>
      <p:guideLst>
        <p:guide orient="horz" pos="2160"/>
        <p:guide pos="2880"/>
      </p:guideLst>
    </p:cSldViewPr>
  </p:slideViewPr>
  <p:outlineViewPr>
    <p:cViewPr>
      <p:scale>
        <a:sx n="33" d="100"/>
        <a:sy n="33" d="100"/>
      </p:scale>
      <p:origin x="0" y="21024"/>
    </p:cViewPr>
  </p:outlineViewPr>
  <p:notesTextViewPr>
    <p:cViewPr>
      <p:scale>
        <a:sx n="3" d="2"/>
        <a:sy n="3" d="2"/>
      </p:scale>
      <p:origin x="0" y="0"/>
    </p:cViewPr>
  </p:notesTextViewPr>
  <p:sorterViewPr>
    <p:cViewPr varScale="1">
      <p:scale>
        <a:sx n="100" d="100"/>
        <a:sy n="100" d="100"/>
      </p:scale>
      <p:origin x="0" y="-2676"/>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20</a:t>
            </a:fld>
            <a:endParaRPr lang="en-US"/>
          </a:p>
        </p:txBody>
      </p:sp>
    </p:spTree>
    <p:extLst>
      <p:ext uri="{BB962C8B-B14F-4D97-AF65-F5344CB8AC3E}">
        <p14:creationId xmlns:p14="http://schemas.microsoft.com/office/powerpoint/2010/main" val="237645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3</a:t>
            </a:fld>
            <a:endParaRPr lang="en-US"/>
          </a:p>
        </p:txBody>
      </p:sp>
    </p:spTree>
    <p:extLst>
      <p:ext uri="{BB962C8B-B14F-4D97-AF65-F5344CB8AC3E}">
        <p14:creationId xmlns:p14="http://schemas.microsoft.com/office/powerpoint/2010/main" val="31541984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a:t>
            </a:fld>
            <a:endParaRPr lang="en-US"/>
          </a:p>
        </p:txBody>
      </p:sp>
    </p:spTree>
    <p:extLst>
      <p:ext uri="{BB962C8B-B14F-4D97-AF65-F5344CB8AC3E}">
        <p14:creationId xmlns:p14="http://schemas.microsoft.com/office/powerpoint/2010/main" val="4068467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With bigger</a:t>
            </a:r>
            <a:r>
              <a:rPr lang="en-US" baseline="0" dirty="0"/>
              <a:t> flocs there is less head loss at breakthrough! </a:t>
            </a:r>
          </a:p>
          <a:p>
            <a:r>
              <a:rPr lang="en-US" dirty="0"/>
              <a:t>With bigger</a:t>
            </a:r>
            <a:r>
              <a:rPr lang="en-US" baseline="0" dirty="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extLst>
      <p:ext uri="{BB962C8B-B14F-4D97-AF65-F5344CB8AC3E}">
        <p14:creationId xmlns:p14="http://schemas.microsoft.com/office/powerpoint/2010/main" val="2671792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Remember</a:t>
            </a:r>
            <a:r>
              <a:rPr lang="en-US" baseline="0" dirty="0"/>
              <a:t> that these experiments were direct filtration (no sedimentation!)</a:t>
            </a:r>
          </a:p>
          <a:p>
            <a:endParaRPr lang="en-US" baseline="0" dirty="0"/>
          </a:p>
          <a:p>
            <a:r>
              <a:rPr lang="en-US" baseline="0" dirty="0"/>
              <a:t>Thus it is the big flocs that exit the filter first!!!!</a:t>
            </a:r>
          </a:p>
          <a:p>
            <a:endParaRPr lang="en-US" baseline="0" dirty="0"/>
          </a:p>
          <a:p>
            <a:r>
              <a:rPr lang="en-US" baseline="0" dirty="0"/>
              <a:t>Big flocs are likely harder for constrictions to capture because of the higher shear (same reason why big flocs are likely not captured as well in floc blankets)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a:t>
            </a:fld>
            <a:endParaRPr lang="en-US"/>
          </a:p>
        </p:txBody>
      </p:sp>
    </p:spTree>
    <p:extLst>
      <p:ext uri="{BB962C8B-B14F-4D97-AF65-F5344CB8AC3E}">
        <p14:creationId xmlns:p14="http://schemas.microsoft.com/office/powerpoint/2010/main" val="44577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13</a:t>
            </a:fld>
            <a:endParaRPr lang="en-US"/>
          </a:p>
        </p:txBody>
      </p:sp>
    </p:spTree>
    <p:extLst>
      <p:ext uri="{BB962C8B-B14F-4D97-AF65-F5344CB8AC3E}">
        <p14:creationId xmlns:p14="http://schemas.microsoft.com/office/powerpoint/2010/main" val="1621680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volume occupied by the particles increases rapidly as the flocs</a:t>
            </a:r>
            <a:r>
              <a:rPr lang="en-US" baseline="0" dirty="0"/>
              <a:t> increase in diameter.</a:t>
            </a:r>
          </a:p>
          <a:p>
            <a:endParaRPr lang="en-US" baseline="0" dirty="0"/>
          </a:p>
          <a:p>
            <a:r>
              <a:rPr lang="en-US" baseline="0" dirty="0"/>
              <a:t>The analysis below is for doubling collisions</a:t>
            </a:r>
          </a:p>
          <a:p>
            <a:endParaRPr lang="en-US" baseline="0" dirty="0"/>
          </a:p>
          <a:p>
            <a:r>
              <a:rPr lang="en-US" sz="1200" b="0" kern="1200" dirty="0" err="1">
                <a:solidFill>
                  <a:schemeClr val="tx1"/>
                </a:solidFill>
                <a:effectLst/>
                <a:latin typeface="Arial" pitchFamily="34" charset="0"/>
                <a:ea typeface="+mn-ea"/>
                <a:cs typeface="+mn-cs"/>
              </a:rPr>
              <a:t>max_collisions</a:t>
            </a:r>
            <a:r>
              <a:rPr lang="en-US" sz="1200" b="0" kern="1200" dirty="0">
                <a:solidFill>
                  <a:schemeClr val="tx1"/>
                </a:solidFill>
                <a:effectLst/>
                <a:latin typeface="Arial" pitchFamily="34" charset="0"/>
                <a:ea typeface="+mn-ea"/>
                <a:cs typeface="+mn-cs"/>
              </a:rPr>
              <a:t> = 10</a:t>
            </a:r>
          </a:p>
          <a:p>
            <a:r>
              <a:rPr lang="en-US" sz="1200" b="0" kern="1200" dirty="0" err="1">
                <a:solidFill>
                  <a:schemeClr val="tx1"/>
                </a:solidFill>
                <a:effectLst/>
                <a:latin typeface="Arial" pitchFamily="34" charset="0"/>
                <a:ea typeface="+mn-ea"/>
                <a:cs typeface="+mn-cs"/>
              </a:rPr>
              <a:t>i_collisions</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np.linspace</a:t>
            </a:r>
            <a:r>
              <a:rPr lang="en-US" sz="1200" b="0" kern="1200" dirty="0">
                <a:solidFill>
                  <a:schemeClr val="tx1"/>
                </a:solidFill>
                <a:effectLst/>
                <a:latin typeface="Arial" pitchFamily="34" charset="0"/>
                <a:ea typeface="+mn-ea"/>
                <a:cs typeface="+mn-cs"/>
              </a:rPr>
              <a:t>(0,max_collisions,max_collisions+1)</a:t>
            </a:r>
          </a:p>
          <a:p>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 = 2**</a:t>
            </a:r>
            <a:r>
              <a:rPr lang="en-US" sz="1200" b="0" kern="1200" dirty="0" err="1">
                <a:solidFill>
                  <a:schemeClr val="tx1"/>
                </a:solidFill>
                <a:effectLst/>
                <a:latin typeface="Arial" pitchFamily="34" charset="0"/>
                <a:ea typeface="+mn-ea"/>
                <a:cs typeface="+mn-cs"/>
              </a:rPr>
              <a:t>i_collisions</a:t>
            </a:r>
            <a:endParaRPr lang="en-US" sz="1200" b="0" kern="1200" dirty="0">
              <a:solidFill>
                <a:schemeClr val="tx1"/>
              </a:solidFill>
              <a:effectLst/>
              <a:latin typeface="Arial" pitchFamily="34" charset="0"/>
              <a:ea typeface="+mn-ea"/>
              <a:cs typeface="+mn-cs"/>
            </a:endParaRPr>
          </a:p>
          <a:p>
            <a:r>
              <a:rPr lang="en-US" sz="1200" b="0" kern="1200" dirty="0" err="1">
                <a:solidFill>
                  <a:schemeClr val="tx1"/>
                </a:solidFill>
                <a:effectLst/>
                <a:latin typeface="Arial" pitchFamily="34" charset="0"/>
                <a:ea typeface="+mn-ea"/>
                <a:cs typeface="+mn-cs"/>
              </a:rPr>
              <a:t>d_clay</a:t>
            </a:r>
            <a:r>
              <a:rPr lang="en-US" sz="1200" b="0" kern="1200" dirty="0">
                <a:solidFill>
                  <a:schemeClr val="tx1"/>
                </a:solidFill>
                <a:effectLst/>
                <a:latin typeface="Arial" pitchFamily="34" charset="0"/>
                <a:ea typeface="+mn-ea"/>
                <a:cs typeface="+mn-cs"/>
              </a:rPr>
              <a:t> = 5 * u.um</a:t>
            </a:r>
          </a:p>
          <a:p>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 = 2.3</a:t>
            </a:r>
          </a:p>
          <a:p>
            <a:r>
              <a:rPr lang="en-US" sz="1200" b="0" kern="1200" dirty="0" err="1">
                <a:solidFill>
                  <a:schemeClr val="tx1"/>
                </a:solidFill>
                <a:effectLst/>
                <a:latin typeface="Arial" pitchFamily="34" charset="0"/>
                <a:ea typeface="+mn-ea"/>
                <a:cs typeface="+mn-cs"/>
              </a:rPr>
              <a:t>d_floc</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d_clay</a:t>
            </a:r>
            <a:r>
              <a:rPr lang="en-US" sz="1200" b="0" kern="1200" dirty="0">
                <a:solidFill>
                  <a:schemeClr val="tx1"/>
                </a:solidFill>
                <a:effectLst/>
                <a:latin typeface="Arial" pitchFamily="34" charset="0"/>
                <a:ea typeface="+mn-ea"/>
                <a:cs typeface="+mn-cs"/>
              </a:rPr>
              <a:t> * </a:t>
            </a:r>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**(1/</a:t>
            </a:r>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a:t>
            </a:r>
          </a:p>
          <a:p>
            <a:r>
              <a:rPr lang="en-US" sz="1200" b="0" kern="1200" dirty="0">
                <a:solidFill>
                  <a:schemeClr val="tx1"/>
                </a:solidFill>
                <a:effectLst/>
                <a:latin typeface="Arial" pitchFamily="34" charset="0"/>
                <a:ea typeface="+mn-ea"/>
                <a:cs typeface="+mn-cs"/>
              </a:rPr>
              <a:t>volume = </a:t>
            </a:r>
            <a:r>
              <a:rPr lang="en-US" sz="1200" b="0" kern="1200" dirty="0" err="1">
                <a:solidFill>
                  <a:schemeClr val="tx1"/>
                </a:solidFill>
                <a:effectLst/>
                <a:latin typeface="Arial" pitchFamily="34" charset="0"/>
                <a:ea typeface="+mn-ea"/>
                <a:cs typeface="+mn-cs"/>
              </a:rPr>
              <a:t>i_particles</a:t>
            </a:r>
            <a:r>
              <a:rPr lang="en-US" sz="1200" b="0" kern="1200" dirty="0">
                <a:solidFill>
                  <a:schemeClr val="tx1"/>
                </a:solidFill>
                <a:effectLst/>
                <a:latin typeface="Arial" pitchFamily="34" charset="0"/>
                <a:ea typeface="+mn-ea"/>
                <a:cs typeface="+mn-cs"/>
              </a:rPr>
              <a:t>**((3-D_fractal)/</a:t>
            </a:r>
            <a:r>
              <a:rPr lang="en-US" sz="1200" b="0" kern="1200" dirty="0" err="1">
                <a:solidFill>
                  <a:schemeClr val="tx1"/>
                </a:solidFill>
                <a:effectLst/>
                <a:latin typeface="Arial" pitchFamily="34" charset="0"/>
                <a:ea typeface="+mn-ea"/>
                <a:cs typeface="+mn-cs"/>
              </a:rPr>
              <a:t>D_fractal</a:t>
            </a:r>
            <a:r>
              <a:rPr lang="en-US" sz="1200" b="0" kern="1200" dirty="0">
                <a:solidFill>
                  <a:schemeClr val="tx1"/>
                </a:solidFill>
                <a:effectLst/>
                <a:latin typeface="Arial" pitchFamily="34" charset="0"/>
                <a:ea typeface="+mn-ea"/>
                <a:cs typeface="+mn-cs"/>
              </a:rPr>
              <a:t>)</a:t>
            </a:r>
          </a:p>
          <a:p>
            <a:r>
              <a:rPr lang="en-US" sz="1200" b="0" kern="1200" dirty="0" err="1">
                <a:solidFill>
                  <a:schemeClr val="tx1"/>
                </a:solidFill>
                <a:effectLst/>
                <a:latin typeface="Arial" pitchFamily="34" charset="0"/>
                <a:ea typeface="+mn-ea"/>
                <a:cs typeface="+mn-cs"/>
              </a:rPr>
              <a:t>plt.plot</a:t>
            </a:r>
            <a:r>
              <a:rPr lang="en-US" sz="1200" b="0" kern="1200" dirty="0">
                <a:solidFill>
                  <a:schemeClr val="tx1"/>
                </a:solidFill>
                <a:effectLst/>
                <a:latin typeface="Arial" pitchFamily="34" charset="0"/>
                <a:ea typeface="+mn-ea"/>
                <a:cs typeface="+mn-cs"/>
              </a:rPr>
              <a:t>(</a:t>
            </a:r>
            <a:r>
              <a:rPr lang="en-US" sz="1200" b="0" kern="1200" dirty="0" err="1">
                <a:solidFill>
                  <a:schemeClr val="tx1"/>
                </a:solidFill>
                <a:effectLst/>
                <a:latin typeface="Arial" pitchFamily="34" charset="0"/>
                <a:ea typeface="+mn-ea"/>
                <a:cs typeface="+mn-cs"/>
              </a:rPr>
              <a:t>d_floc,volume,'o</a:t>
            </a:r>
            <a:r>
              <a:rPr lang="en-US" sz="1200" b="0" kern="1200" dirty="0">
                <a:solidFill>
                  <a:schemeClr val="tx1"/>
                </a:solidFill>
                <a:effectLst/>
                <a:latin typeface="Arial" pitchFamily="34" charset="0"/>
                <a:ea typeface="+mn-ea"/>
                <a:cs typeface="+mn-cs"/>
              </a:rPr>
              <a:t>')</a:t>
            </a:r>
          </a:p>
          <a:p>
            <a:r>
              <a:rPr lang="en-US" sz="1200" b="0" kern="1200" dirty="0" err="1">
                <a:solidFill>
                  <a:schemeClr val="tx1"/>
                </a:solidFill>
                <a:effectLst/>
                <a:latin typeface="Arial" pitchFamily="34" charset="0"/>
                <a:ea typeface="+mn-ea"/>
                <a:cs typeface="+mn-cs"/>
              </a:rPr>
              <a:t>plt.xlabel</a:t>
            </a:r>
            <a:r>
              <a:rPr lang="en-US" sz="1200" b="0" kern="1200" dirty="0">
                <a:solidFill>
                  <a:schemeClr val="tx1"/>
                </a:solidFill>
                <a:effectLst/>
                <a:latin typeface="Arial" pitchFamily="34" charset="0"/>
                <a:ea typeface="+mn-ea"/>
                <a:cs typeface="+mn-cs"/>
              </a:rPr>
              <a:t>(</a:t>
            </a:r>
            <a:r>
              <a:rPr lang="en-US" sz="1200" b="0" kern="1200" dirty="0" err="1">
                <a:solidFill>
                  <a:schemeClr val="tx1"/>
                </a:solidFill>
                <a:effectLst/>
                <a:latin typeface="Arial" pitchFamily="34" charset="0"/>
                <a:ea typeface="+mn-ea"/>
                <a:cs typeface="+mn-cs"/>
              </a:rPr>
              <a:t>r'Floc</a:t>
            </a:r>
            <a:r>
              <a:rPr lang="en-US" sz="1200" b="0" kern="1200" dirty="0">
                <a:solidFill>
                  <a:schemeClr val="tx1"/>
                </a:solidFill>
                <a:effectLst/>
                <a:latin typeface="Arial" pitchFamily="34" charset="0"/>
                <a:ea typeface="+mn-ea"/>
                <a:cs typeface="+mn-cs"/>
              </a:rPr>
              <a:t> diameter ($\mu m$)')</a:t>
            </a:r>
          </a:p>
          <a:p>
            <a:r>
              <a:rPr lang="en-US" sz="1200" b="0" kern="1200" dirty="0" err="1">
                <a:solidFill>
                  <a:schemeClr val="tx1"/>
                </a:solidFill>
                <a:effectLst/>
                <a:latin typeface="Arial" pitchFamily="34" charset="0"/>
                <a:ea typeface="+mn-ea"/>
                <a:cs typeface="+mn-cs"/>
              </a:rPr>
              <a:t>plt.ylabel</a:t>
            </a:r>
            <a:r>
              <a:rPr lang="en-US" sz="1200" b="0" kern="1200" dirty="0">
                <a:solidFill>
                  <a:schemeClr val="tx1"/>
                </a:solidFill>
                <a:effectLst/>
                <a:latin typeface="Arial" pitchFamily="34" charset="0"/>
                <a:ea typeface="+mn-ea"/>
                <a:cs typeface="+mn-cs"/>
              </a:rPr>
              <a:t>('Volume multiple')</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12132447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19</a:t>
            </a:fld>
            <a:endParaRPr lang="en-US"/>
          </a:p>
        </p:txBody>
      </p:sp>
    </p:spTree>
    <p:extLst>
      <p:ext uri="{BB962C8B-B14F-4D97-AF65-F5344CB8AC3E}">
        <p14:creationId xmlns:p14="http://schemas.microsoft.com/office/powerpoint/2010/main" val="2022145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8418164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275074664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39107664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156431577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30140081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19138148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592499185"/>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tags" Target="../tags/tag3.xml"/><Relationship Id="rId7" Type="http://schemas.openxmlformats.org/officeDocument/2006/relationships/notesSlide" Target="../notesSlides/notesSlide8.xml"/><Relationship Id="rId12"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tags" Target="../tags/tag5.xml"/><Relationship Id="rId10" Type="http://schemas.openxmlformats.org/officeDocument/2006/relationships/image" Target="../media/image16.png"/><Relationship Id="rId4" Type="http://schemas.openxmlformats.org/officeDocument/2006/relationships/tags" Target="../tags/tag4.xml"/><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aguaclara.github.io/Textbook/Filtration/Filtration_Theory_and_Future_Work.html#floc-volum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827580" y="0"/>
            <a:ext cx="10283825" cy="6877050"/>
          </a:xfrm>
          <a:prstGeom prst="rect">
            <a:avLst/>
          </a:prstGeom>
          <a:noFill/>
        </p:spPr>
      </p:pic>
      <p:sp>
        <p:nvSpPr>
          <p:cNvPr id="2051" name="Rectangle 3"/>
          <p:cNvSpPr>
            <a:spLocks noGrp="1" noChangeArrowheads="1"/>
          </p:cNvSpPr>
          <p:nvPr>
            <p:ph type="subTitle" idx="1"/>
          </p:nvPr>
        </p:nvSpPr>
        <p:spPr>
          <a:xfrm>
            <a:off x="5006483" y="2193826"/>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ctrTitle" sz="quarter"/>
          </p:nvPr>
        </p:nvSpPr>
        <p:spPr/>
        <p:txBody>
          <a:bodyPr/>
          <a:lstStyle/>
          <a:p>
            <a:r>
              <a:rPr lang="en-US" dirty="0"/>
              <a:t>Filtration Model</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Breakthrough happens sooner with higher coagulant dose!</a:t>
            </a:r>
          </a:p>
        </p:txBody>
      </p:sp>
      <p:sp>
        <p:nvSpPr>
          <p:cNvPr id="2" name="Content Placeholder 1"/>
          <p:cNvSpPr>
            <a:spLocks noGrp="1"/>
          </p:cNvSpPr>
          <p:nvPr>
            <p:ph idx="1"/>
          </p:nvPr>
        </p:nvSpPr>
        <p:spPr>
          <a:xfrm>
            <a:off x="457200" y="1600200"/>
            <a:ext cx="8071164" cy="4525963"/>
          </a:xfrm>
        </p:spPr>
        <p:txBody>
          <a:bodyPr/>
          <a:lstStyle/>
          <a:p>
            <a:r>
              <a:rPr lang="en-US" sz="2800" dirty="0"/>
              <a:t>Why does increased coagulant dose result in earlier failure?</a:t>
            </a:r>
          </a:p>
          <a:p>
            <a:pPr lvl="1"/>
            <a:r>
              <a:rPr lang="en-US" sz="2400" dirty="0"/>
              <a:t>bigger flocs occupy more volume AND they aren’t able to attach to partially filled constrictions</a:t>
            </a:r>
          </a:p>
          <a:p>
            <a:r>
              <a:rPr lang="en-US" sz="2800" dirty="0"/>
              <a:t>Why is head loss accumulation faster with more coagulant?</a:t>
            </a:r>
          </a:p>
          <a:p>
            <a:pPr lvl="1"/>
            <a:r>
              <a:rPr lang="en-US" sz="2400" dirty="0"/>
              <a:t>bigger flocs must occupy more plan view area of a constriction</a:t>
            </a:r>
          </a:p>
          <a:p>
            <a:pPr lvl="1"/>
            <a:r>
              <a:rPr lang="en-US" sz="2400" dirty="0"/>
              <a:t>Still working to understand all of this!</a:t>
            </a:r>
          </a:p>
        </p:txBody>
      </p:sp>
      <p:pic>
        <p:nvPicPr>
          <p:cNvPr id="1265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9175" y="1835917"/>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9175" y="4394028"/>
            <a:ext cx="2918128" cy="2050906"/>
          </a:xfrm>
          <a:prstGeom prst="rect">
            <a:avLst/>
          </a:prstGeom>
        </p:spPr>
      </p:pic>
      <p:sp>
        <p:nvSpPr>
          <p:cNvPr id="3" name="TextBox 2"/>
          <p:cNvSpPr txBox="1"/>
          <p:nvPr/>
        </p:nvSpPr>
        <p:spPr>
          <a:xfrm>
            <a:off x="10334368" y="2902349"/>
            <a:ext cx="952505" cy="307777"/>
          </a:xfrm>
          <a:prstGeom prst="rect">
            <a:avLst/>
          </a:prstGeom>
          <a:noFill/>
        </p:spPr>
        <p:txBody>
          <a:bodyPr wrap="none" rtlCol="0">
            <a:spAutoFit/>
          </a:bodyPr>
          <a:lstStyle/>
          <a:p>
            <a:r>
              <a:rPr lang="en-US" sz="1400" b="0" dirty="0"/>
              <a:t>0.65 mg/L</a:t>
            </a:r>
          </a:p>
        </p:txBody>
      </p:sp>
      <p:sp>
        <p:nvSpPr>
          <p:cNvPr id="7" name="TextBox 6"/>
          <p:cNvSpPr txBox="1"/>
          <p:nvPr/>
        </p:nvSpPr>
        <p:spPr>
          <a:xfrm>
            <a:off x="9202730" y="2853363"/>
            <a:ext cx="660128" cy="523220"/>
          </a:xfrm>
          <a:prstGeom prst="rect">
            <a:avLst/>
          </a:prstGeom>
          <a:noFill/>
        </p:spPr>
        <p:txBody>
          <a:bodyPr wrap="square" rtlCol="0">
            <a:spAutoFit/>
          </a:bodyPr>
          <a:lstStyle/>
          <a:p>
            <a:r>
              <a:rPr lang="en-US" sz="1400" b="0" dirty="0"/>
              <a:t>1.55 mg/L</a:t>
            </a:r>
          </a:p>
        </p:txBody>
      </p:sp>
      <p:cxnSp>
        <p:nvCxnSpPr>
          <p:cNvPr id="6" name="Straight Arrow Connector 5"/>
          <p:cNvCxnSpPr/>
          <p:nvPr/>
        </p:nvCxnSpPr>
        <p:spPr bwMode="auto">
          <a:xfrm flipH="1">
            <a:off x="9509775" y="3376457"/>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199" y="228600"/>
            <a:ext cx="9347703" cy="1143000"/>
          </a:xfrm>
        </p:spPr>
        <p:txBody>
          <a:bodyPr/>
          <a:lstStyle/>
          <a:p>
            <a:r>
              <a:rPr lang="en-US" sz="4000" dirty="0"/>
              <a:t>Flocs deposit at the smallest pore formed by the sand where streamlines converge</a:t>
            </a:r>
          </a:p>
        </p:txBody>
      </p:sp>
      <p:sp>
        <p:nvSpPr>
          <p:cNvPr id="20" name="Content Placeholder 19"/>
          <p:cNvSpPr>
            <a:spLocks noGrp="1"/>
          </p:cNvSpPr>
          <p:nvPr>
            <p:ph idx="1"/>
          </p:nvPr>
        </p:nvSpPr>
        <p:spPr>
          <a:xfrm>
            <a:off x="6652643" y="1826537"/>
            <a:ext cx="5134969"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9965635" y="0"/>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3621668"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3827925"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4697931"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4260796"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4438662"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4131309"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16667E-6 -1.85185E-6 C 0.00274 0.0456 -0.0052 0.1125 0.00886 0.15324 C 0.02292 0.19375 0.04128 0.19167 0.04545 0.23195 " pathEditMode="relative" rAng="0" ptsTypes="AAA">
                                      <p:cBhvr>
                                        <p:cTn id="22" dur="2000" fill="hold"/>
                                        <p:tgtEl>
                                          <p:spTgt spid="17"/>
                                        </p:tgtEl>
                                        <p:attrNameLst>
                                          <p:attrName>ppt_x</p:attrName>
                                          <p:attrName>ppt_y</p:attrName>
                                        </p:attrNameLst>
                                      </p:cBhvr>
                                      <p:rCtr x="2266" y="11597"/>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3 -4.44444E-6 C 0.00117 0.04561 0.00625 0.1125 -0.00247 0.15325 C -0.0108 0.19375 -0.02187 0.19167 -0.02409 0.23195 " pathEditMode="relative" rAng="0" ptsTypes="AAA">
                                      <p:cBhvr>
                                        <p:cTn id="26" dur="2000" fill="hold"/>
                                        <p:tgtEl>
                                          <p:spTgt spid="19"/>
                                        </p:tgtEl>
                                        <p:attrNameLst>
                                          <p:attrName>ppt_x</p:attrName>
                                          <p:attrName>ppt_y</p:attrName>
                                        </p:attrNameLst>
                                      </p:cBhvr>
                                      <p:rCtr x="-1354" y="11597"/>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875E-6 4.81481E-6 C 0.00065 0.04467 -0.00143 0.11018 0.00221 0.15 C 0.00586 0.18981 0.01081 0.18773 0.01185 0.22731 " pathEditMode="relative" rAng="0" ptsTypes="AAA">
                                      <p:cBhvr>
                                        <p:cTn id="32" dur="2000" fill="hold"/>
                                        <p:tgtEl>
                                          <p:spTgt spid="24"/>
                                        </p:tgtEl>
                                        <p:attrNameLst>
                                          <p:attrName>ppt_x</p:attrName>
                                          <p:attrName>ppt_y</p:attrName>
                                        </p:attrNameLst>
                                      </p:cBhvr>
                                      <p:rCtr x="586" y="11366"/>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17 1.48148E-6 C 0.00091 0.09398 -0.00521 0.23194 0.0056 0.31597 C 0.01654 0.4 0.01029 0.3993 0.01354 0.48241 " pathEditMode="relative" rAng="0" ptsTypes="AAA">
                                      <p:cBhvr>
                                        <p:cTn id="37" dur="2000" fill="hold"/>
                                        <p:tgtEl>
                                          <p:spTgt spid="22"/>
                                        </p:tgtEl>
                                        <p:attrNameLst>
                                          <p:attrName>ppt_x</p:attrName>
                                          <p:attrName>ppt_y</p:attrName>
                                        </p:attrNameLst>
                                      </p:cBhvr>
                                      <p:rCtr x="729" y="24120"/>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1.45833E-6 -3.33333E-6 C -0.00039 0.04561 0.00052 0.1125 -0.00091 0.15324 C -0.00221 0.19375 -0.00378 0.19167 -0.00417 0.23195 " pathEditMode="relative" rAng="0" ptsTypes="AAA">
                                      <p:cBhvr>
                                        <p:cTn id="40" dur="2000" fill="hold"/>
                                        <p:tgtEl>
                                          <p:spTgt spid="23"/>
                                        </p:tgtEl>
                                        <p:attrNameLst>
                                          <p:attrName>ppt_x</p:attrName>
                                          <p:attrName>ppt_y</p:attrName>
                                        </p:attrNameLst>
                                      </p:cBhvr>
                                      <p:rCtr x="-208" y="11597"/>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EDECE-E45E-40D5-AB00-3F4EA7AD4B0D}"/>
              </a:ext>
            </a:extLst>
          </p:cNvPr>
          <p:cNvSpPr>
            <a:spLocks noGrp="1"/>
          </p:cNvSpPr>
          <p:nvPr>
            <p:ph type="title"/>
          </p:nvPr>
        </p:nvSpPr>
        <p:spPr/>
        <p:txBody>
          <a:bodyPr/>
          <a:lstStyle/>
          <a:p>
            <a:r>
              <a:rPr lang="en-US" dirty="0"/>
              <a:t>Filter pore physics</a:t>
            </a:r>
          </a:p>
        </p:txBody>
      </p:sp>
      <p:sp>
        <p:nvSpPr>
          <p:cNvPr id="40" name="Content Placeholder 39">
            <a:extLst>
              <a:ext uri="{FF2B5EF4-FFF2-40B4-BE49-F238E27FC236}">
                <a16:creationId xmlns:a16="http://schemas.microsoft.com/office/drawing/2014/main" id="{25BD0CFC-E719-4BF9-9AE9-2C2327A8B2D5}"/>
              </a:ext>
            </a:extLst>
          </p:cNvPr>
          <p:cNvSpPr>
            <a:spLocks noGrp="1"/>
          </p:cNvSpPr>
          <p:nvPr>
            <p:ph idx="1"/>
          </p:nvPr>
        </p:nvSpPr>
        <p:spPr>
          <a:xfrm>
            <a:off x="8220546" y="2462543"/>
            <a:ext cx="3541961" cy="3663620"/>
          </a:xfrm>
        </p:spPr>
        <p:txBody>
          <a:bodyPr/>
          <a:lstStyle/>
          <a:p>
            <a:r>
              <a:rPr lang="en-US" dirty="0"/>
              <a:t>The constriction might be made of the larger flocs that escaped the plate settlers</a:t>
            </a:r>
          </a:p>
        </p:txBody>
      </p:sp>
      <p:pic>
        <p:nvPicPr>
          <p:cNvPr id="7" name="Picture 6">
            <a:extLst>
              <a:ext uri="{FF2B5EF4-FFF2-40B4-BE49-F238E27FC236}">
                <a16:creationId xmlns:a16="http://schemas.microsoft.com/office/drawing/2014/main" id="{2092206D-FA82-4395-8139-5E3F28313D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5790" y="1738780"/>
            <a:ext cx="6656316" cy="4865208"/>
          </a:xfrm>
          <a:prstGeom prst="rect">
            <a:avLst/>
          </a:prstGeom>
        </p:spPr>
      </p:pic>
      <p:cxnSp>
        <p:nvCxnSpPr>
          <p:cNvPr id="9" name="Straight Arrow Connector 8">
            <a:extLst>
              <a:ext uri="{FF2B5EF4-FFF2-40B4-BE49-F238E27FC236}">
                <a16:creationId xmlns:a16="http://schemas.microsoft.com/office/drawing/2014/main" id="{19530014-B314-4476-8854-A47D29DE6076}"/>
              </a:ext>
            </a:extLst>
          </p:cNvPr>
          <p:cNvCxnSpPr>
            <a:cxnSpLocks/>
          </p:cNvCxnSpPr>
          <p:nvPr/>
        </p:nvCxnSpPr>
        <p:spPr>
          <a:xfrm>
            <a:off x="1575303" y="4110273"/>
            <a:ext cx="199176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BB6ACD6-6E0B-427C-B881-2E1D06B4CC1B}"/>
              </a:ext>
            </a:extLst>
          </p:cNvPr>
          <p:cNvCxnSpPr>
            <a:cxnSpLocks/>
          </p:cNvCxnSpPr>
          <p:nvPr/>
        </p:nvCxnSpPr>
        <p:spPr>
          <a:xfrm rot="5400000">
            <a:off x="2542515" y="5095592"/>
            <a:ext cx="199176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26D4901-0B37-4C24-B87B-421E1C6914E7}"/>
              </a:ext>
            </a:extLst>
          </p:cNvPr>
          <p:cNvSpPr txBox="1"/>
          <p:nvPr/>
        </p:nvSpPr>
        <p:spPr>
          <a:xfrm>
            <a:off x="3060072" y="6334780"/>
            <a:ext cx="1119217" cy="523220"/>
          </a:xfrm>
          <a:prstGeom prst="rect">
            <a:avLst/>
          </a:prstGeom>
          <a:noFill/>
        </p:spPr>
        <p:txBody>
          <a:bodyPr wrap="none" rtlCol="0">
            <a:spAutoFit/>
          </a:bodyPr>
          <a:lstStyle/>
          <a:p>
            <a:r>
              <a:rPr lang="en-US" b="0" dirty="0"/>
              <a:t>27 </a:t>
            </a:r>
            <a:r>
              <a:rPr lang="en-US" b="0" dirty="0">
                <a:latin typeface="Symbol" panose="05050102010706020507" pitchFamily="18" charset="2"/>
              </a:rPr>
              <a:t>m</a:t>
            </a:r>
            <a:r>
              <a:rPr lang="en-US" b="0" dirty="0"/>
              <a:t>m</a:t>
            </a:r>
          </a:p>
        </p:txBody>
      </p:sp>
      <p:pic>
        <p:nvPicPr>
          <p:cNvPr id="13" name="Picture 12">
            <a:extLst>
              <a:ext uri="{FF2B5EF4-FFF2-40B4-BE49-F238E27FC236}">
                <a16:creationId xmlns:a16="http://schemas.microsoft.com/office/drawing/2014/main" id="{CD25A654-7429-460A-A744-E7515220FAF9}"/>
              </a:ext>
            </a:extLst>
          </p:cNvPr>
          <p:cNvPicPr>
            <a:picLocks noChangeAspect="1"/>
          </p:cNvPicPr>
          <p:nvPr/>
        </p:nvPicPr>
        <p:blipFill>
          <a:blip r:embed="rId3"/>
          <a:stretch>
            <a:fillRect/>
          </a:stretch>
        </p:blipFill>
        <p:spPr>
          <a:xfrm>
            <a:off x="9088635" y="69881"/>
            <a:ext cx="3103365" cy="2400445"/>
          </a:xfrm>
          <a:prstGeom prst="rect">
            <a:avLst/>
          </a:prstGeom>
        </p:spPr>
      </p:pic>
      <p:sp>
        <p:nvSpPr>
          <p:cNvPr id="14" name="Oval 13">
            <a:extLst>
              <a:ext uri="{FF2B5EF4-FFF2-40B4-BE49-F238E27FC236}">
                <a16:creationId xmlns:a16="http://schemas.microsoft.com/office/drawing/2014/main" id="{03DCAAF5-0E83-4E6D-BDBC-FAC28D10FAA0}"/>
              </a:ext>
            </a:extLst>
          </p:cNvPr>
          <p:cNvSpPr/>
          <p:nvPr/>
        </p:nvSpPr>
        <p:spPr>
          <a:xfrm>
            <a:off x="9686165" y="195554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A9039E6-C500-4FB6-9449-D27A0D54D271}"/>
              </a:ext>
            </a:extLst>
          </p:cNvPr>
          <p:cNvSpPr/>
          <p:nvPr/>
        </p:nvSpPr>
        <p:spPr>
          <a:xfrm>
            <a:off x="9829511" y="184539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8E991DA-23FE-4B81-82C8-3AD6E83AE77B}"/>
              </a:ext>
            </a:extLst>
          </p:cNvPr>
          <p:cNvSpPr/>
          <p:nvPr/>
        </p:nvSpPr>
        <p:spPr>
          <a:xfrm>
            <a:off x="9972857" y="173524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7DA92A5-A70B-4360-AB15-8CC8F88AB57F}"/>
              </a:ext>
            </a:extLst>
          </p:cNvPr>
          <p:cNvSpPr/>
          <p:nvPr/>
        </p:nvSpPr>
        <p:spPr>
          <a:xfrm>
            <a:off x="10098096" y="1588885"/>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64E364B-261F-4BBB-BE29-1050291A7680}"/>
              </a:ext>
            </a:extLst>
          </p:cNvPr>
          <p:cNvSpPr/>
          <p:nvPr/>
        </p:nvSpPr>
        <p:spPr>
          <a:xfrm>
            <a:off x="10223335" y="144252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85C0269-92D1-4296-A9B9-1D3AB0025B95}"/>
              </a:ext>
            </a:extLst>
          </p:cNvPr>
          <p:cNvSpPr/>
          <p:nvPr/>
        </p:nvSpPr>
        <p:spPr>
          <a:xfrm>
            <a:off x="10348574" y="1296157"/>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902320F-256B-4B48-B1B9-7BD2208DCC10}"/>
              </a:ext>
            </a:extLst>
          </p:cNvPr>
          <p:cNvSpPr/>
          <p:nvPr/>
        </p:nvSpPr>
        <p:spPr>
          <a:xfrm>
            <a:off x="10437599" y="112263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6384D85-6C09-45A1-A5A2-463EA6A05B5F}"/>
              </a:ext>
            </a:extLst>
          </p:cNvPr>
          <p:cNvSpPr/>
          <p:nvPr/>
        </p:nvSpPr>
        <p:spPr>
          <a:xfrm>
            <a:off x="10526624" y="949109"/>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B9B89C5-B607-4FB2-885D-3BF50EDD85C7}"/>
              </a:ext>
            </a:extLst>
          </p:cNvPr>
          <p:cNvSpPr/>
          <p:nvPr/>
        </p:nvSpPr>
        <p:spPr>
          <a:xfrm>
            <a:off x="10579435" y="76653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7F0BF49-E1B7-4839-8470-2E2929AFCABA}"/>
              </a:ext>
            </a:extLst>
          </p:cNvPr>
          <p:cNvSpPr/>
          <p:nvPr/>
        </p:nvSpPr>
        <p:spPr>
          <a:xfrm>
            <a:off x="10704674" y="99136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4974956-8C25-4A01-80C2-2DC785DD9534}"/>
              </a:ext>
            </a:extLst>
          </p:cNvPr>
          <p:cNvSpPr/>
          <p:nvPr/>
        </p:nvSpPr>
        <p:spPr>
          <a:xfrm>
            <a:off x="10775592" y="117092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6D91F49-0210-4CEB-8AB9-54516FFF7B1A}"/>
              </a:ext>
            </a:extLst>
          </p:cNvPr>
          <p:cNvSpPr/>
          <p:nvPr/>
        </p:nvSpPr>
        <p:spPr>
          <a:xfrm>
            <a:off x="10846510" y="135048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6869C7F-976D-4BDA-8925-41C238CBA989}"/>
              </a:ext>
            </a:extLst>
          </p:cNvPr>
          <p:cNvSpPr/>
          <p:nvPr/>
        </p:nvSpPr>
        <p:spPr>
          <a:xfrm>
            <a:off x="10980802" y="1466670"/>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2BE592E-59B6-470E-B97A-0A14B0663F5F}"/>
              </a:ext>
            </a:extLst>
          </p:cNvPr>
          <p:cNvSpPr/>
          <p:nvPr/>
        </p:nvSpPr>
        <p:spPr>
          <a:xfrm>
            <a:off x="11087933" y="1619071"/>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3CBB2D0-4819-438F-97EE-E8DEFCD13036}"/>
              </a:ext>
            </a:extLst>
          </p:cNvPr>
          <p:cNvSpPr/>
          <p:nvPr/>
        </p:nvSpPr>
        <p:spPr>
          <a:xfrm>
            <a:off x="11222225" y="1762418"/>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94BE5E6-8F0D-4A73-B119-4166764A50EA}"/>
              </a:ext>
            </a:extLst>
          </p:cNvPr>
          <p:cNvSpPr/>
          <p:nvPr/>
        </p:nvSpPr>
        <p:spPr>
          <a:xfrm>
            <a:off x="11392731" y="189671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426181A-90D3-4207-81C6-BB0A28884755}"/>
              </a:ext>
            </a:extLst>
          </p:cNvPr>
          <p:cNvSpPr/>
          <p:nvPr/>
        </p:nvSpPr>
        <p:spPr>
          <a:xfrm>
            <a:off x="11563237" y="203100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D60D7BE-3451-4F6F-BED3-9B33C3D23C0D}"/>
              </a:ext>
            </a:extLst>
          </p:cNvPr>
          <p:cNvSpPr/>
          <p:nvPr/>
        </p:nvSpPr>
        <p:spPr>
          <a:xfrm>
            <a:off x="11109054" y="189369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47C75CB-3EA5-47CD-BE31-0FC25576AEFD}"/>
              </a:ext>
            </a:extLst>
          </p:cNvPr>
          <p:cNvSpPr/>
          <p:nvPr/>
        </p:nvSpPr>
        <p:spPr>
          <a:xfrm>
            <a:off x="10899314" y="1892188"/>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038B24A8-1F12-47F8-A612-D9D2472BEE17}"/>
              </a:ext>
            </a:extLst>
          </p:cNvPr>
          <p:cNvSpPr/>
          <p:nvPr/>
        </p:nvSpPr>
        <p:spPr>
          <a:xfrm>
            <a:off x="10689574" y="1890680"/>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6F98F58-9B30-44A1-8F3E-56ED7A7F1CE0}"/>
              </a:ext>
            </a:extLst>
          </p:cNvPr>
          <p:cNvSpPr/>
          <p:nvPr/>
        </p:nvSpPr>
        <p:spPr>
          <a:xfrm>
            <a:off x="10479834" y="188917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F6AC546-2667-4543-8CB5-7315F4C94168}"/>
              </a:ext>
            </a:extLst>
          </p:cNvPr>
          <p:cNvSpPr/>
          <p:nvPr/>
        </p:nvSpPr>
        <p:spPr>
          <a:xfrm>
            <a:off x="10270094" y="1896717"/>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3978C23-E00D-4411-B3A5-FA2B09C8E72E}"/>
              </a:ext>
            </a:extLst>
          </p:cNvPr>
          <p:cNvSpPr/>
          <p:nvPr/>
        </p:nvSpPr>
        <p:spPr>
          <a:xfrm>
            <a:off x="10060354" y="194047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34D590F-55B8-4F50-B55B-B0CBF26CCF45}"/>
              </a:ext>
            </a:extLst>
          </p:cNvPr>
          <p:cNvSpPr/>
          <p:nvPr/>
        </p:nvSpPr>
        <p:spPr>
          <a:xfrm>
            <a:off x="9868720" y="2011396"/>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E7CED24-D42A-4528-950E-8603611B177B}"/>
              </a:ext>
            </a:extLst>
          </p:cNvPr>
          <p:cNvSpPr/>
          <p:nvPr/>
        </p:nvSpPr>
        <p:spPr>
          <a:xfrm>
            <a:off x="9541284" y="2073262"/>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B9DDC9A-0766-46F8-9A75-101214885CAB}"/>
              </a:ext>
            </a:extLst>
          </p:cNvPr>
          <p:cNvSpPr/>
          <p:nvPr/>
        </p:nvSpPr>
        <p:spPr>
          <a:xfrm>
            <a:off x="3438783" y="6172973"/>
            <a:ext cx="162962" cy="153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63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344A-5C46-4682-AED1-86AD53281084}"/>
              </a:ext>
            </a:extLst>
          </p:cNvPr>
          <p:cNvSpPr>
            <a:spLocks noGrp="1"/>
          </p:cNvSpPr>
          <p:nvPr>
            <p:ph type="title"/>
          </p:nvPr>
        </p:nvSpPr>
        <p:spPr/>
        <p:txBody>
          <a:bodyPr/>
          <a:lstStyle/>
          <a:p>
            <a:r>
              <a:rPr lang="en-US" dirty="0"/>
              <a:t>Pore constriction</a:t>
            </a:r>
          </a:p>
        </p:txBody>
      </p:sp>
      <p:pic>
        <p:nvPicPr>
          <p:cNvPr id="4" name="Picture 3">
            <a:extLst>
              <a:ext uri="{FF2B5EF4-FFF2-40B4-BE49-F238E27FC236}">
                <a16:creationId xmlns:a16="http://schemas.microsoft.com/office/drawing/2014/main" id="{D4028620-2E52-46D1-AD97-9947D296426F}"/>
              </a:ext>
            </a:extLst>
          </p:cNvPr>
          <p:cNvPicPr>
            <a:picLocks noChangeAspect="1"/>
          </p:cNvPicPr>
          <p:nvPr/>
        </p:nvPicPr>
        <p:blipFill>
          <a:blip r:embed="rId3"/>
          <a:stretch>
            <a:fillRect/>
          </a:stretch>
        </p:blipFill>
        <p:spPr>
          <a:xfrm>
            <a:off x="6310264" y="1651300"/>
            <a:ext cx="5444847" cy="2791056"/>
          </a:xfrm>
          <a:prstGeom prst="rect">
            <a:avLst/>
          </a:prstGeom>
        </p:spPr>
      </p:pic>
      <p:pic>
        <p:nvPicPr>
          <p:cNvPr id="6" name="Picture 5" descr="jan 1991 4">
            <a:extLst>
              <a:ext uri="{FF2B5EF4-FFF2-40B4-BE49-F238E27FC236}">
                <a16:creationId xmlns:a16="http://schemas.microsoft.com/office/drawing/2014/main" id="{7819461A-D38D-43A2-8664-400EA32D48EF}"/>
              </a:ext>
            </a:extLst>
          </p:cNvPr>
          <p:cNvPicPr>
            <a:picLocks noChangeAspect="1" noChangeArrowheads="1"/>
          </p:cNvPicPr>
          <p:nvPr/>
        </p:nvPicPr>
        <p:blipFill>
          <a:blip r:embed="rId4" cstate="screen"/>
          <a:srcRect/>
          <a:stretch>
            <a:fillRect/>
          </a:stretch>
        </p:blipFill>
        <p:spPr bwMode="auto">
          <a:xfrm>
            <a:off x="9965635" y="0"/>
            <a:ext cx="2226365" cy="1488826"/>
          </a:xfrm>
          <a:prstGeom prst="rect">
            <a:avLst/>
          </a:prstGeom>
          <a:noFill/>
        </p:spPr>
      </p:pic>
      <p:sp>
        <p:nvSpPr>
          <p:cNvPr id="7" name="Content Placeholder 6">
            <a:extLst>
              <a:ext uri="{FF2B5EF4-FFF2-40B4-BE49-F238E27FC236}">
                <a16:creationId xmlns:a16="http://schemas.microsoft.com/office/drawing/2014/main" id="{E31B202A-A7FC-4FBF-BBEE-E61C1CCCBA08}"/>
              </a:ext>
            </a:extLst>
          </p:cNvPr>
          <p:cNvSpPr>
            <a:spLocks noGrp="1"/>
          </p:cNvSpPr>
          <p:nvPr>
            <p:ph idx="1"/>
          </p:nvPr>
        </p:nvSpPr>
        <p:spPr>
          <a:xfrm>
            <a:off x="5875698" y="4463358"/>
            <a:ext cx="5886809" cy="1982709"/>
          </a:xfrm>
        </p:spPr>
        <p:txBody>
          <a:bodyPr/>
          <a:lstStyle/>
          <a:p>
            <a:r>
              <a:rPr lang="en-US" dirty="0"/>
              <a:t>The floc volume that “fills” a filter is VERY tiny compared with the sand pore volume</a:t>
            </a:r>
          </a:p>
        </p:txBody>
      </p:sp>
      <p:cxnSp>
        <p:nvCxnSpPr>
          <p:cNvPr id="9" name="Straight Connector 8">
            <a:extLst>
              <a:ext uri="{FF2B5EF4-FFF2-40B4-BE49-F238E27FC236}">
                <a16:creationId xmlns:a16="http://schemas.microsoft.com/office/drawing/2014/main" id="{B8B6CDBE-54AA-4318-85C1-ED80E84D4D3E}"/>
              </a:ext>
            </a:extLst>
          </p:cNvPr>
          <p:cNvCxnSpPr/>
          <p:nvPr/>
        </p:nvCxnSpPr>
        <p:spPr>
          <a:xfrm flipV="1">
            <a:off x="1704109" y="1510145"/>
            <a:ext cx="0" cy="1440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94085B6-6A3B-4FD8-9171-F3D5CEF553A3}"/>
              </a:ext>
            </a:extLst>
          </p:cNvPr>
          <p:cNvCxnSpPr/>
          <p:nvPr/>
        </p:nvCxnSpPr>
        <p:spPr>
          <a:xfrm flipV="1">
            <a:off x="4433455" y="1510145"/>
            <a:ext cx="0" cy="14408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AF3492-BB19-4344-BBA1-4F17684823A8}"/>
              </a:ext>
            </a:extLst>
          </p:cNvPr>
          <p:cNvCxnSpPr/>
          <p:nvPr/>
        </p:nvCxnSpPr>
        <p:spPr>
          <a:xfrm>
            <a:off x="1704109" y="1634836"/>
            <a:ext cx="2743200"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6FEFF4-CEE5-4794-A864-D063F4BD4F29}"/>
              </a:ext>
            </a:extLst>
          </p:cNvPr>
          <p:cNvSpPr txBox="1"/>
          <p:nvPr/>
        </p:nvSpPr>
        <p:spPr>
          <a:xfrm>
            <a:off x="2452255" y="1343891"/>
            <a:ext cx="1322798" cy="523220"/>
          </a:xfrm>
          <a:prstGeom prst="rect">
            <a:avLst/>
          </a:prstGeom>
          <a:solidFill>
            <a:schemeClr val="bg1"/>
          </a:solidFill>
        </p:spPr>
        <p:txBody>
          <a:bodyPr wrap="none" rtlCol="0">
            <a:spAutoFit/>
          </a:bodyPr>
          <a:lstStyle/>
          <a:p>
            <a:r>
              <a:rPr lang="en-US" b="0" dirty="0"/>
              <a:t>0.5 mm</a:t>
            </a:r>
          </a:p>
        </p:txBody>
      </p:sp>
      <p:pic>
        <p:nvPicPr>
          <p:cNvPr id="3" name="Picture 2">
            <a:extLst>
              <a:ext uri="{FF2B5EF4-FFF2-40B4-BE49-F238E27FC236}">
                <a16:creationId xmlns:a16="http://schemas.microsoft.com/office/drawing/2014/main" id="{089E4B8E-C9F3-4950-8CF0-08BF7436BF8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49243" y="1782031"/>
            <a:ext cx="5561965" cy="5075969"/>
          </a:xfrm>
          <a:prstGeom prst="rect">
            <a:avLst/>
          </a:prstGeom>
        </p:spPr>
      </p:pic>
    </p:spTree>
    <p:extLst>
      <p:ext uri="{BB962C8B-B14F-4D97-AF65-F5344CB8AC3E}">
        <p14:creationId xmlns:p14="http://schemas.microsoft.com/office/powerpoint/2010/main" val="1995573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24C57D-3698-4505-9EA9-2DBDA8A31ABB}"/>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6200000">
            <a:off x="8540827" y="1850778"/>
            <a:ext cx="3868457" cy="2992242"/>
          </a:xfrm>
          <a:prstGeom prst="rect">
            <a:avLst/>
          </a:prstGeom>
        </p:spPr>
      </p:pic>
      <p:sp>
        <p:nvSpPr>
          <p:cNvPr id="2" name="Title 1">
            <a:extLst>
              <a:ext uri="{FF2B5EF4-FFF2-40B4-BE49-F238E27FC236}">
                <a16:creationId xmlns:a16="http://schemas.microsoft.com/office/drawing/2014/main" id="{6513718C-A779-4B22-AC90-8A8AE0955206}"/>
              </a:ext>
            </a:extLst>
          </p:cNvPr>
          <p:cNvSpPr>
            <a:spLocks noGrp="1"/>
          </p:cNvSpPr>
          <p:nvPr>
            <p:ph type="title"/>
          </p:nvPr>
        </p:nvSpPr>
        <p:spPr/>
        <p:txBody>
          <a:bodyPr/>
          <a:lstStyle/>
          <a:p>
            <a:r>
              <a:rPr lang="en-US" dirty="0"/>
              <a:t>Pore Physics</a:t>
            </a:r>
          </a:p>
        </p:txBody>
      </p:sp>
      <p:sp>
        <p:nvSpPr>
          <p:cNvPr id="6" name="Content Placeholder 5">
            <a:extLst>
              <a:ext uri="{FF2B5EF4-FFF2-40B4-BE49-F238E27FC236}">
                <a16:creationId xmlns:a16="http://schemas.microsoft.com/office/drawing/2014/main" id="{E87B804E-D59F-404C-A788-73639265F407}"/>
              </a:ext>
            </a:extLst>
          </p:cNvPr>
          <p:cNvSpPr>
            <a:spLocks noGrp="1"/>
          </p:cNvSpPr>
          <p:nvPr>
            <p:ph idx="1"/>
          </p:nvPr>
        </p:nvSpPr>
        <p:spPr>
          <a:xfrm>
            <a:off x="457200" y="1600200"/>
            <a:ext cx="9358604" cy="4525963"/>
          </a:xfrm>
        </p:spPr>
        <p:txBody>
          <a:bodyPr/>
          <a:lstStyle/>
          <a:p>
            <a:r>
              <a:rPr lang="en-US" dirty="0"/>
              <a:t>The pore is an orifice! (minor losses)</a:t>
            </a:r>
          </a:p>
          <a:p>
            <a:pPr lvl="1"/>
            <a:r>
              <a:rPr lang="en-US" dirty="0"/>
              <a:t>Might have a vena </a:t>
            </a:r>
            <a:r>
              <a:rPr lang="en-US" dirty="0" err="1"/>
              <a:t>contacta</a:t>
            </a:r>
            <a:endParaRPr lang="en-US" dirty="0"/>
          </a:p>
          <a:p>
            <a:pPr lvl="1"/>
            <a:r>
              <a:rPr lang="en-US" dirty="0"/>
              <a:t>Flow expansion has minor loss</a:t>
            </a:r>
          </a:p>
          <a:p>
            <a:pPr lvl="1"/>
            <a:r>
              <a:rPr lang="en-US" dirty="0"/>
              <a:t>Has a minimum size because as v increases drag increases and flocs can’t attach</a:t>
            </a:r>
          </a:p>
          <a:p>
            <a:r>
              <a:rPr lang="en-US" dirty="0"/>
              <a:t>The flocs that make up the constriction are porous</a:t>
            </a:r>
          </a:p>
          <a:p>
            <a:pPr lvl="1"/>
            <a:r>
              <a:rPr lang="en-US" dirty="0"/>
              <a:t>Some of the flow goes right through the red flocs! </a:t>
            </a:r>
          </a:p>
          <a:p>
            <a:pPr lvl="1"/>
            <a:r>
              <a:rPr lang="en-US" dirty="0"/>
              <a:t>Flocs slowly become less porous</a:t>
            </a:r>
          </a:p>
          <a:p>
            <a:r>
              <a:rPr lang="en-US" dirty="0"/>
              <a:t>Explains why loaded filter head loss has both v</a:t>
            </a:r>
            <a:r>
              <a:rPr lang="en-US" baseline="30000" dirty="0"/>
              <a:t>2</a:t>
            </a:r>
            <a:r>
              <a:rPr lang="en-US" dirty="0"/>
              <a:t> and v terms</a:t>
            </a:r>
          </a:p>
        </p:txBody>
      </p:sp>
      <p:pic>
        <p:nvPicPr>
          <p:cNvPr id="4" name="Picture 3" descr="jan 1991 4">
            <a:extLst>
              <a:ext uri="{FF2B5EF4-FFF2-40B4-BE49-F238E27FC236}">
                <a16:creationId xmlns:a16="http://schemas.microsoft.com/office/drawing/2014/main" id="{98BCBF10-FCC6-47E6-AF63-F439D7ABB879}"/>
              </a:ext>
            </a:extLst>
          </p:cNvPr>
          <p:cNvPicPr>
            <a:picLocks noChangeAspect="1" noChangeArrowheads="1"/>
          </p:cNvPicPr>
          <p:nvPr/>
        </p:nvPicPr>
        <p:blipFill>
          <a:blip r:embed="rId3" cstate="screen"/>
          <a:srcRect/>
          <a:stretch>
            <a:fillRect/>
          </a:stretch>
        </p:blipFill>
        <p:spPr bwMode="auto">
          <a:xfrm>
            <a:off x="9965635" y="0"/>
            <a:ext cx="2226365" cy="1488826"/>
          </a:xfrm>
          <a:prstGeom prst="rect">
            <a:avLst/>
          </a:prstGeom>
          <a:noFill/>
        </p:spPr>
      </p:pic>
    </p:spTree>
    <p:extLst>
      <p:ext uri="{BB962C8B-B14F-4D97-AF65-F5344CB8AC3E}">
        <p14:creationId xmlns:p14="http://schemas.microsoft.com/office/powerpoint/2010/main" val="14084122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is head loss at failure lower at higher coagulant dose?</a:t>
            </a:r>
            <a:endParaRPr lang="en-US" dirty="0"/>
          </a:p>
        </p:txBody>
      </p:sp>
      <p:sp>
        <p:nvSpPr>
          <p:cNvPr id="3" name="Content Placeholder 2"/>
          <p:cNvSpPr>
            <a:spLocks noGrp="1"/>
          </p:cNvSpPr>
          <p:nvPr>
            <p:ph idx="1"/>
          </p:nvPr>
        </p:nvSpPr>
        <p:spPr>
          <a:xfrm>
            <a:off x="457200" y="1600200"/>
            <a:ext cx="8506691" cy="4525963"/>
          </a:xfrm>
        </p:spPr>
        <p:txBody>
          <a:bodyPr/>
          <a:lstStyle/>
          <a:p>
            <a:r>
              <a:rPr lang="en-US" dirty="0"/>
              <a:t>If we assume that most of the filter pores had formed constrictions at breakthrough, then the pressure drop per constriction is lower at the higher coagulant dose!</a:t>
            </a:r>
          </a:p>
          <a:p>
            <a:pPr lvl="1"/>
            <a:r>
              <a:rPr lang="en-US" dirty="0"/>
              <a:t>Consistent with hypothesis that larger flocs can’t attach as easily because the drag force is higher </a:t>
            </a:r>
          </a:p>
          <a:p>
            <a:pPr lvl="1"/>
            <a:r>
              <a:rPr lang="en-US" dirty="0"/>
              <a:t>Consistent with the hypothesis that large flocs are more porous and thus more of the flow is through the deposited flocs</a:t>
            </a:r>
          </a:p>
          <a:p>
            <a:endParaRPr lang="en-US" dirty="0"/>
          </a:p>
        </p:txBody>
      </p:sp>
      <p:pic>
        <p:nvPicPr>
          <p:cNvPr id="6" name="Picture 5">
            <a:extLst>
              <a:ext uri="{FF2B5EF4-FFF2-40B4-BE49-F238E27FC236}">
                <a16:creationId xmlns:a16="http://schemas.microsoft.com/office/drawing/2014/main" id="{F5E5B5B5-058B-454B-BE06-C0C6226D33CA}"/>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16200000">
            <a:off x="8540827" y="1850778"/>
            <a:ext cx="3868457" cy="2992242"/>
          </a:xfrm>
          <a:prstGeom prst="rect">
            <a:avLst/>
          </a:prstGeom>
        </p:spPr>
      </p:pic>
      <p:sp>
        <p:nvSpPr>
          <p:cNvPr id="7" name="TextBox 6">
            <a:extLst>
              <a:ext uri="{FF2B5EF4-FFF2-40B4-BE49-F238E27FC236}">
                <a16:creationId xmlns:a16="http://schemas.microsoft.com/office/drawing/2014/main" id="{F3672A0B-9D83-4DD5-A4EB-212B37FDA3A9}"/>
              </a:ext>
            </a:extLst>
          </p:cNvPr>
          <p:cNvSpPr txBox="1"/>
          <p:nvPr/>
        </p:nvSpPr>
        <p:spPr>
          <a:xfrm>
            <a:off x="9490364" y="3920836"/>
            <a:ext cx="1319592" cy="523220"/>
          </a:xfrm>
          <a:prstGeom prst="rect">
            <a:avLst/>
          </a:prstGeom>
          <a:noFill/>
        </p:spPr>
        <p:txBody>
          <a:bodyPr wrap="none" rtlCol="0">
            <a:spAutoFit/>
          </a:bodyPr>
          <a:lstStyle/>
          <a:p>
            <a:r>
              <a:rPr lang="en-US" b="0" dirty="0"/>
              <a:t>Bigger?</a:t>
            </a:r>
          </a:p>
        </p:txBody>
      </p:sp>
      <p:cxnSp>
        <p:nvCxnSpPr>
          <p:cNvPr id="9" name="Straight Arrow Connector 8">
            <a:extLst>
              <a:ext uri="{FF2B5EF4-FFF2-40B4-BE49-F238E27FC236}">
                <a16:creationId xmlns:a16="http://schemas.microsoft.com/office/drawing/2014/main" id="{8FA4B829-305F-461F-94BC-7C8C07891C3A}"/>
              </a:ext>
            </a:extLst>
          </p:cNvPr>
          <p:cNvCxnSpPr/>
          <p:nvPr/>
        </p:nvCxnSpPr>
        <p:spPr>
          <a:xfrm flipV="1">
            <a:off x="10113818" y="3311236"/>
            <a:ext cx="762000" cy="5680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928FDBD-60D7-455A-A3D5-4AC86CF382EF}"/>
              </a:ext>
            </a:extLst>
          </p:cNvPr>
          <p:cNvSpPr txBox="1"/>
          <p:nvPr/>
        </p:nvSpPr>
        <p:spPr>
          <a:xfrm>
            <a:off x="9462655" y="4793673"/>
            <a:ext cx="2188420" cy="523220"/>
          </a:xfrm>
          <a:prstGeom prst="rect">
            <a:avLst/>
          </a:prstGeom>
          <a:noFill/>
        </p:spPr>
        <p:txBody>
          <a:bodyPr wrap="none" rtlCol="0">
            <a:spAutoFit/>
          </a:bodyPr>
          <a:lstStyle/>
          <a:p>
            <a:r>
              <a:rPr lang="en-US" b="0" dirty="0"/>
              <a:t>More porous?</a:t>
            </a:r>
          </a:p>
        </p:txBody>
      </p:sp>
      <p:cxnSp>
        <p:nvCxnSpPr>
          <p:cNvPr id="11" name="Straight Arrow Connector 10">
            <a:extLst>
              <a:ext uri="{FF2B5EF4-FFF2-40B4-BE49-F238E27FC236}">
                <a16:creationId xmlns:a16="http://schemas.microsoft.com/office/drawing/2014/main" id="{7D35BA09-5D4E-4BEE-B990-F47DAD443660}"/>
              </a:ext>
            </a:extLst>
          </p:cNvPr>
          <p:cNvCxnSpPr>
            <a:cxnSpLocks/>
          </p:cNvCxnSpPr>
          <p:nvPr/>
        </p:nvCxnSpPr>
        <p:spPr>
          <a:xfrm flipV="1">
            <a:off x="10571018" y="3990109"/>
            <a:ext cx="609600" cy="7758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65BEBC0-57A8-4CE2-A1B6-7B86B9D24C76}"/>
              </a:ext>
            </a:extLst>
          </p:cNvPr>
          <p:cNvCxnSpPr/>
          <p:nvPr/>
        </p:nvCxnSpPr>
        <p:spPr>
          <a:xfrm>
            <a:off x="8562109" y="4170218"/>
            <a:ext cx="90054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34B19D2-D5E7-4F14-B35B-3DB52DD96BC1}"/>
              </a:ext>
            </a:extLst>
          </p:cNvPr>
          <p:cNvCxnSpPr>
            <a:cxnSpLocks/>
            <a:endCxn id="10" idx="1"/>
          </p:cNvCxnSpPr>
          <p:nvPr/>
        </p:nvCxnSpPr>
        <p:spPr>
          <a:xfrm flipV="1">
            <a:off x="8756073" y="5055283"/>
            <a:ext cx="706582" cy="15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282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Influent floc size distribution might have a major influence on performance</a:t>
            </a:r>
          </a:p>
        </p:txBody>
      </p:sp>
      <p:sp>
        <p:nvSpPr>
          <p:cNvPr id="3" name="Content Placeholder 2"/>
          <p:cNvSpPr>
            <a:spLocks noGrp="1"/>
          </p:cNvSpPr>
          <p:nvPr>
            <p:ph idx="1"/>
          </p:nvPr>
        </p:nvSpPr>
        <p:spPr/>
        <p:txBody>
          <a:bodyPr/>
          <a:lstStyle/>
          <a:p>
            <a:r>
              <a:rPr lang="en-US" sz="2400" dirty="0"/>
              <a:t>Dominated by large flocs (high coagulant dose with no floc blanket or plate settlers)</a:t>
            </a:r>
          </a:p>
          <a:p>
            <a:pPr lvl="1"/>
            <a:r>
              <a:rPr lang="en-US" sz="2000" dirty="0"/>
              <a:t>rapid increase in head loss (large flocs are less dense) </a:t>
            </a:r>
          </a:p>
          <a:p>
            <a:pPr lvl="1"/>
            <a:r>
              <a:rPr lang="en-US" sz="2000" dirty="0"/>
              <a:t>less head loss per restriction at break through</a:t>
            </a:r>
          </a:p>
          <a:p>
            <a:pPr lvl="1"/>
            <a:r>
              <a:rPr lang="en-US" sz="2000" dirty="0"/>
              <a:t>Breakthrough caused by large flocs</a:t>
            </a:r>
          </a:p>
          <a:p>
            <a:r>
              <a:rPr lang="en-US" sz="2400" dirty="0"/>
              <a:t>Dominated by primary particles (after floc blanket and plate settlers) </a:t>
            </a:r>
          </a:p>
          <a:p>
            <a:pPr lvl="1"/>
            <a:r>
              <a:rPr lang="en-US" sz="2000" dirty="0"/>
              <a:t>slow increase in head loss per mass of primary particles removed </a:t>
            </a:r>
          </a:p>
          <a:p>
            <a:pPr lvl="1"/>
            <a:r>
              <a:rPr lang="en-US" sz="2000" dirty="0"/>
              <a:t>high head loss per restriction at break through</a:t>
            </a:r>
          </a:p>
          <a:p>
            <a:pPr lvl="1"/>
            <a:r>
              <a:rPr lang="en-US" sz="2000" dirty="0"/>
              <a:t>Breakthrough could be caused by a few large flocs if large flocs are present or it could be caused by primary particles if there aren’t any large flocs present</a:t>
            </a:r>
          </a:p>
        </p:txBody>
      </p:sp>
    </p:spTree>
    <p:extLst>
      <p:ext uri="{BB962C8B-B14F-4D97-AF65-F5344CB8AC3E}">
        <p14:creationId xmlns:p14="http://schemas.microsoft.com/office/powerpoint/2010/main" val="20737589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occupied by flocs increases as flocs increase in size</a:t>
            </a:r>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20812" y="1716364"/>
            <a:ext cx="1607619" cy="326095"/>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38526" y="2467381"/>
            <a:ext cx="1702095" cy="32609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001764" y="3484350"/>
            <a:ext cx="2026667" cy="557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49955" y="4439820"/>
            <a:ext cx="2078476" cy="560762"/>
          </a:xfrm>
          <a:prstGeom prst="rect">
            <a:avLst/>
          </a:prstGeom>
        </p:spPr>
      </p:pic>
      <p:sp>
        <p:nvSpPr>
          <p:cNvPr id="8" name="AutoShape 2" descr="data:image/png;base64,iVBORw0KGgoAAAANSUhEUgAAAXgAAAEKCAYAAAAYd05sAAAABHNCSVQICAgIfAhkiAAAAAlwSFlz%0AAAALEgAACxIB0t1+/AAAADh0RVh0U29mdHdhcmUAbWF0cGxvdGxpYiB2ZXJzaW9uMy4xLjEsIGh0%0AdHA6Ly9tYXRwbG90bGliLm9yZy8QZhcZAAAYDklEQVR4nO3dfXRcdZ3H8feHtMiAQBSCSwu17K4b%0AVIotRhcEXeXBqotaOahwRF18qGf1rOBDPBQ9y/qHB924LOy666ELPi6iUkMERALLo8CxmDZICiWg%0AQpUUJICRByOU8t0/7h2Ylpn0TjJ3JrnzeZ0zpzN35t7fdzLtJ7e/+d3fTxGBmZkVz06tLsDMzPLh%0AgDczKygHvJlZQTngzcwKygFvZlZQ81pdQKW99947Fi9e3OoyzMzmjHXr1j0UEV3VnptVAb948WKG%0AhoZaXYaZ2ZwhaVOt59xFY2ZWUA54M7OCcsCbmRWUA97MrKAc8GZmBTWrRtGYmbWTgeEx+gZH2Twx%0AyYLOEr3Lu1mxbGHDju+ANzNrgYHhMVb1jzC5ZSsAYxOTrOofAWhYyLuLxsysBfoGR58N97LJLVvp%0AGxxtWBsOeDOzFtg8MVnX9ulwwJuZtcCCzlJd26fDAW9m1gK9y7spze/YZltpfge9y7sb1oa/ZDUz%0Aa4HyF6lzdhSNpE8BHwECGAFOjog/59mmmdlcsWLZwoYG+vZy66KRtBD4JNATEQcBHcAJebVnZmbb%0AyrsPfh5QkjQP2BXYnHN7ZmaWyi3gI2IM+CrwW+B+4I8RceX2r5O0UtKQpKHx8fG8yjEzazt5dtG8%0ACHgncACwANhN0knbvy4iVkdET0T0dHVVXZTEzMymIc8umqOBeyJiPCK2AP3A63Jsz8zMKuQZ8L8F%0ADpW0qyQBRwEbc2zPzMwq5NkHvxZYA6wnGSK5E7A6r/bMzGxbuY6Dj4gzgDPybMPMzKrzVAVmZgXl%0AgDczKygHvJlZQTngzcwKygFvZlZQDngzs4JywJuZFZQD3sysoBzwZmYF5YA3MysoB7yZWUE54M3M%0ACsoBb2ZWUA54M7OCcsCbmRWUA97MrKAc8GZmBeWANzMrqNwCXlK3pFsrbo9KOjWv9szMbFu5rcka%0AEaPAUgBJHcAYcHFe7ZmZ2baa1UVzFPDriNjUpPbMzNpeswL+BODCak9IWilpSNLQ+Ph4k8oxMyu+%0A3ANe0s7AO4CLqj0fEasjoicierq6uvIux8ysbTTjDP6twPqI+H0T2jIzs1QzAv5EanTPmJlZfnIN%0AeEm7AccA/Xm2Y2Zmz5fbMEmAiHgC2CvPNszMrLpcA97MimdgeIy+wVE2T0yyoLNE7/JuVixb2Oqy%0ArAoHvJllNjA8xqr+ESa3bAVgbGKSVf0jAA75Wchz0ZhZZn2Do8+Ge9nklq30DY62qCKbigPezDLb%0APDFZ13ZrLQe8mWW2oLNU13ZrLQe8mWXWu7yb0vyObbaV5nfQu7y7RRXZVPwlq5llVv4i1aNo5gYH%0AvJnVZcWyhQ70OcJdNGZmBeWANzMrKAe8mVlBOeDNzArKAW9mVlAOeDOzgnLAm5kVlAPezKygHPBm%0AZgXlgDczK6i812TtlLRG0p2SNko6LM/2zMzsOXnPRXMOcEVEHC9pZ2DXnNszM7NUpjN4SS+VdHR6%0AvyRp9wz77Am8ATgfICKeioiJmRRrZmbZ7TDgJX0UWAOcm27aDxjIcOwDgHHgm5KGJZ0nabcqx18p%0AaUjS0Pj4eB2lm5nZVLKcwX8COBx4FCAi7gb2ybDfPOAQ4OsRsQx4Ajht+xdFxOqI6ImInq6ursyF%0Am5nZ1LIE/JMR8VT5gaR5QGTY7z7gvohYmz5eQxL4ZmbWBFkC/npJpwMlSccAFwGX7miniHgA+J2k%0A8lpeRwF3TLtSMzOrS5ZRNKcBHwZGgI8BlwPnZTz+PwEXpCNofgOcPJ0izcysfjsM+Ih4Bvif9FaX%0AiLgV6JlGXWZmNkM1A17SCFP0tUfEwblUZGZmDTHVGfyxTavCzMwarmbAR8Sm8n1JfwG8luSM/hfp%0AF6hmZjaLZbnQ6SPALcBxwPHAzyV9KO/CzMxsZrKMoukFlkXEwwCS9gJuBr6RZ2FmZjYzWcbBPww8%0AVvH4sXSbmZnNYlnO4H8FrJX0Y5I++HcCt0n6NEBEnJVjfWZmNk1ZAv7X6a3sx+mfO5xR0szMWifL%0AhU5fbEYhZnPNwPAYfYOjbJ6YZEFnid7l3axYtrDVZZk9a6oLnc6OiFMlXUqVC54i4h25VmY2iw0M%0Aj7Gqf4TJLVsBGJuYZFX/CIBD3maNqc7gv5v++dVmFGI2l/QNjj4b7mWTW7bSNzjqgLdZY6oLndal%0Ad5dGxDmVz0k6Bbg+z8LMZrPNE5N1bTdrhSzDJD9YZds/NLgOszllQWepru1mrVAz4CWdmPa/HyDp%0AkorbtcAjzSvRbPbpXd5NaX7HNttK8zvoXd5dYw+z5puqD/5m4H5gb+DfKrY/BtyWZ1Fms125n92j%0AaGw2U0SW1feao6enJ4aGhlpdhpnZnCFpXURUXXdjqmGSj1F9PngBERF7NKg+MzPLwVSjaHylqpnZ%0AHLbDK1klLaq2PSJ+2/hyzMysUbLMRfOTivu7AAcAo8Ard7SjpHtJvpTdCjxdq5/IzMwaL8tcNEsq%0AH0s6BPh4HW28KSIeqrcwMzObmSwXOm0jItYDf5tDLWZm1kBZ+uA/XfFwJ+AQYHPG4wdwpaQAzo2I%0A1VWOvxJYCbBoUdXufjMzm4YsffCVo2meJumT/1HG4x8REWOS9gGuknRnRNxQ+YI09FdDMg4+43HN%0AzGwHcp0PPiLG0j8flHQx8Frghqn3MjOzRthhH7ykHkkXS1ov6bbyLcN+u0navXwfeDOwYeYlm5lZ%0AFlm6aC4AeoER4Jk6jv0S4GJJ5Xa+FxFX1F2hmZlNS5aAH4+IS+o9cET8BnhV/SWZmVkjZAn4MySd%0AB1wNPFneGBH9uVVlZmYzliXgTwYOBObzXBdNAA54M7NZLEvAvyYivIqBmdkck+VK1pslvSL3SszM%0ArKGynMEfCtwq6R6SPvjyfPAH51qZmZnNSJaAf0vuVZiZWcNluZJ1UzMKMTOzxqp7NkkzM5sbsnTR%0AmOVuYHiMvsFRNk9MsqCzRO/yblYsW9jqsszmtExn8JJeKuno9H6pPMeMWSMMDI+xqn+EsYlJAhib%0AmGRV/wgDw2OtLs1sTssy2dhHgTXAuemm/YCBPIuy9tI3OMrklq3bbJvcspW+wdEWVWRWDFnO4D8B%0AHA48ChARdwP75FmUtZfNE5N1bTezbLIE/JMR8VT5gaR5JFMVmDXEgs5SXdvNLJssAX+9pNOBkqRj%0AgIuAS/Mty9pJ7/JuSvM7ttlWmt9B73LPkGE2E1kC/jRgnGQ++I8BlwNfyLMoay8rli3kzOOWsLCz%0AhICFnSXOPG6JR9GYzZAiZk9vS09PTwwNDbW6DDOzOUPSuojoqfZcllE0x0oalvSIpEclPSbp0caX%0AaWZmjZTlQqezgeOAkZhNp/tmZjalLH3wvwM2TDfcJXWk/wO4bDr7m5nZ9GQ5g/8ccLmk69l2yb6z%0AMrZxCrAR2KP+8szMbLqynMF/CfgTsAuwe8VthyTtB/w9cN50CzQzs+nJcga/ICIOmubxzyb5H0DN%0AXwiSVgIrARYtWjTNZszMbHtZzuAvl/Tmeg8s6VjgwYhYN9XrImJ1RPRERE9XV1e9zZiZWQ1ZAv4f%0AgSskTdY5TPJw4B2S7gW+Dxwp6X9nUKuZmdVhhwEfEbtHxE4RUYqIPdLHO/zCNCJWRcR+EbEYOAG4%0AJiJOakDNZmaWwQ774CW9odr2iLih8eWYmVmjZPmStbfi/i7Aa4F1wJFZG4mI64Dr6inMzMxmJsui%0A22+vfCxpf5LRMWZmNotNZ9Ht+4CXN7oQMzNrrCx98P/Jcwt87AQsBdbnWZSZmc1clj74yvl7nwYu%0AjIibcqrHmmxgeIy+wVE2T0yyoLNE7/Juz8NuVhBZ+uC/3YxCrPkGhsdY1T/y7ILXYxOTrOofAXDI%0AmxVAzYCXNEL1tVcFREQcnFtV1hR9g6PPhnvZ5Jat9A2OOuDNCmCqM/hjm1aFtcTmicm6tpvZ3FJz%0AFE1EbCrfgD8DS9LbZLrN5rgFnaW6tpvZ3JJlyb73ALcA7wbeA6yVdHzehVn+epd3U5rfsc220vwO%0Aepd3t6giM2ukLKNoPg+8JiIeBJDUBfwfsCbPwix/5X52j6IxK6YsAb9TOdxTDzO9C6RsFlqxbKED%0A3aygsgT8FZIGgQvTx+8FLs+vJDMza4Qs4+B7JR0HHJFuWh0RF+dblpmZzdRU4+D/C/heRNwUEf1A%0Af/PKMjOzmZqqL/0u4KuS7pX0r5KWNqsoMzObuanGwZ8TEYcBf0fyxeo3Jd0p6QxJf9O0Cs3MbFqy%0ALNm3KSK+EhHLgBOBFcDG3CszM7MZyXKh0zxJb5d0AfBTYBQ4LvfKzMxsRqb6kvUYkjP2t5Fcyfp9%0AYGVEPJHlwJJ2AW4AXpC2syYizphxxWZmlslUwyRXAd8DPhMRf5jGsZ8EjoyIxyXNB26U9NOI+Pl0%0ACjUzs/rUDPiIyLyodo39A3g8fTg/vVWbftjMzHKQ65QDkjok3Qo8CFwVEWurvGalpCFJQ+Pj43mW%0AY2bWVrJMVTBtEbEVWCqpE7hY0kERsWG716wGVgP09PT4DL+Cl9Mzs5loyqRhETEBXAu8pRntFUF5%0AOb2xiUmC55bTGxgea3VpZjZH5BbwkrrSM3cklYBjgDvzaq9oplpOz8wsizy7aPYFvi2pg+QXyQ8j%0A4rIc2ysUL6dnZjOVW8BHxG3AsryOX3QLOkuMVQlzL6dnZll54Y5ZysvpmdlM5TqKxqbPy+mZ2Uw5%0A4GcxL6dnZjPhLhozs4JywJuZFZQD3sysoBzwZmYF5YA3MysoB7yZWUE54M3MCsrj4HPgaX7NbDZw%0AwDdYeZrf8kyQ5Wl+AYe8mTWVu2gazNP8mtls4YBvME/za2azhQO+wWpN5+tpfs2s2RzwDeZpfs1s%0AtvCXrA3maX7NbLZwwOfA0/ya2WyQ56Lb+0u6VtIdkm6XdEpebZmZ2fPleQb/NPCZiFgvaXdgnaSr%0AIuKOHNs0M7NUbmfwEXF/RKxP7z8GbATcb2Fm1iRNGUUjaTGwDFjbjPbMzKwJX7JKeiHwI+DUiHi0%0AyvMrgZUAixYtyrucunhOGTOby3I9g5c0nyTcL4iI/mqviYjVEdETET1dXV15llOX8pwyYxOTBM/N%0AKTMwPNbq0szMMslzFI2A84GNEXFWXu3kxXPKmNlcl+cZ/OHA+4EjJd2a3t6WY3sN5TllzGyuy60P%0APiJuBJTX8fO2oLPEWJUw95wyZjZXeC6aGjynjJnNdZ6qoAbPKWNmc50DfgqeU8bM5jJ30ZiZFZQD%0A3sysoNqyi8ZXqJpZO2i7gC9foVq+iKl8hSrgkDezQmm7LhpfoWpm7aLtAt5XqJpZu2i7gK91Jaqv%0AUDWzomm7gPcVqmbWLtruS1ZfoWpm7aLtAh58haqZtYdCBrzHuZuZFTDgPc7dzCxRuC9ZPc7dzCxR%0AuID3OHczs0ThAt7j3M3MEoULeI9zNzNL5Bbwkr4h6UFJG/JqA5IvVQ//8jUccNpPOPzL1wBw5nFL%0AWNhZQsDCzhJnHrfEX7CaWdtRRORzYOkNwOPAdyLioCz79PT0xNDQUOY2th8xA8nZugPdzNqFpHUR%0A0VPtudzO4CPiBuCRvI4PHjFjZjaVlvfBS1opaUjS0Pj4eF37esSMmVltLQ/4iFgdET0R0dPV1VXX%0Avh4xY2ZWW8sDfiY8YsbMrLY5PVWBZ4Y0M6stt4CXdCHwRmBvSfcBZ0TE+Y1uxzNDmplVl1vAR8SJ%0AeR3bzMx2bE73wZuZWW0OeDOzgnLAm5kVlAPezKygcpuLZjokjQObWl1HC+wNPNTqIlrE7709tet7%0Az+N9vzQiql4lOqsCvl1JGqo1WVDR+b37vbeTZr9vd9GYmRWUA97MrKAc8LPD6lYX0EJ+7+2pXd97%0AU9+3++DNzArKZ/BmZgXlgDczKygHfBNJ2l/StZLukHS7pFPS7S+WdJWku9M/X9TqWvMiqUPSsKTL%0A0scHSFor6VeSfiBp51bXmAdJnZLWSLpT0kZJh7XL5y7pU+nf9w2SLpS0S1E/d0nfkPSgpA0V26p+%0Azkr8R/ozuE3SIY2uxwHfXE8Dn4mIVwCHAp+Q9ArgNODqiHgZcHX6uKhOATZWPP4K8O8R8dfAH4AP%0At6Sq/J0DXBERBwKvIvkZFP5zl7QQ+CTQExEHAR3ACRT3c/8W8JbtttX6nN8KvCy9rQS+3vBqIsK3%0AFt2AHwPHAKPAvum2fYHRVteW0/vdL/0LfiRwGSCSq/rmpc8fBgy2us4c3veewD2kgxoqthf+cwcW%0AAr8DXkwyPfllwPIif+7AYmDDjj5n4FzgxGqva9TNZ/AtImkxsAxYC7wkIu5Pn3oAeEmLysrb2cDn%0AgGfSx3sBExHxdPr4PpJAKJoDgHHgm2n31HmSdqMNPveIGAO+CvwWuB/4I7CO9vjcy2p9zuVffmUN%0A/zk44FtA0guBHwGnRsSjlc9F8qu8cGNXJR0LPBgR61pdSwvMAw4Bvh4Ry4An2K47psCf+4uAd5L8%0AklsA7MbzuzDaRrM/Zwd8k0maTxLuF0REf7r595L2TZ/fF3iwVfXl6HDgHZLuBb5P0k1zDtApqbyy%0A2H7AWGvKy9V9wH0RsTZ9vIYk8Nvhcz8auCcixiNiC9BP8nehHT73slqf8xiwf8XrGv5zcMA3kSQB%0A5wMbI+KsiqcuAT6Y3v8gSd98oUTEqojYLyIWk3zJdk1EvA+4Fjg+fVlR3/sDwO8kdaebjgLuoA0+%0Ad5KumUMl7Zr+/S+/98J/7hVqfc6XAB9IR9McCvyxoiunIXwlaxNJOgL4GTDCc/3Qp5P0w/8QWEQy%0AXfJ7IuKRlhTZBJLeCHw2Io6V9JckZ/QvBoaBkyLiyVbWlwdJS4HzgJ2B3wAnk5xgFf5zl/RF4L0k%0Ao8iGgY+Q9DUX7nOXdCHwRpJpgX8PnAEMUOVzTn/hfY2ky+pPwMkRMdTQehzwZmbF5C4aM7OCcsCb%0AmRWUA97MrKAc8GZmBeWANzMrKAe8mVlBOeDNzArKAW9NJWmrpFsrboslPZ5DO/8i6bPp/Zsbffzt%0A2uqU9PEGHKck6XpJHQ041s6SbqiYDsDakAPemm0yIpZW3O7Nu8GIeF3OTXQCdQV8enn69v/+PgT0%0AR8TWmRYUEU+RTM383pkey+YuB7zNKpI+na78s0HSqRXbP5CuevNLSd+tse/nJd0l6Uagu2L74xX3%0AByStS1cYWpluW5yutPStdP8LJB0t6aZ0FZ7XVux/kqRb0v99nJuebX8Z+Kt0W1+t16XtjEr6DrCB%0AbSeaAngfFXOySLpO0oHp/b22WyXoIklfk3SjpE2SjpD03bT+89OXDaTHtHbV6snxfWuvG7AVuDW9%0AXZxuezz989Uk8/TsBrwQuJ1kzvxXAncBe6eve3GV45b33RXYA/gVyXw3zx6/cl+gRBKye5Es0PA0%0AsITkpGcd8A2SBUneCQyk+7wcuBSYnz7+b+ADPH+Bh6le9wxwaJX6dwYe2G7bfcBO6f03ARdWPHcn%0A8On0/umki0WQTE38APACktWTxlv9mfvWupv756zZJiNiaY3njiAJ/ScAJPUDryeZP/uiiHgIIKpP%0AyPX6dN8/pfteUqONT0p6V3p/f5Ll0h4gmdJ2JN33dpIl1kLSCEkwQzIT4quBXyTzRFEimfr1hu3a%0AmOp1myLi51Xq2huYKD+Q9FJgLCLKk9IdDNyWPrcLSbfQ2elzAZwf6UyEkrYCT6X1PyVp94h4rMbP%0AwwrMAW9tI53F8mjgsIj4k6TrgF3SpytnMnym4vEzPPfvRMC3I2LVdsddvH1TU7zuiRrlTVbUAsm6%0ArbdVPH418IP0/iuB9RXh/yrS9Twl7QdsjojyLIIvAP5co00rOPfB22zyM2BFOnf4bsC70m3XAO+W%0AtBckq9RX2feGdN+SpN2Bt1d5zZ7AH9JwP5Bk4fN6XA0cL2mfch3pmfZjwO4ZXldTRPwB6EjPzgGW%0Akga+pJeRdBWNpM8tAX5ZsfuzZ/dU/GJIf14PRbLQhrUhB7zNGhGxnmRV+ltI5sg/LyKGI+J24EvA%0A9ZJ+CZxVY98fkATfT4FfVGniCmCepI0kX4xW6yqZqr47gC8AV0q6DbiKZJHkh4Gb0i+G+2q9LkMT%0AV5J0U0ES1Dul7/efSRbJKC8asYTkO4xyd00p/QUB24b9m4Cf1PMerVg8H7zZLCHpEOBTEfF+SXcD%0Ah8yk7zz9DuO0iLirYUXanOIzeLNZIv1fyLWS9kwezijcdyYZ/eNwb2M+gzczKyifwZuZFZQD3sys%0AoBzwZmYF5YA3MysoB7yZWUE54M3MCsoBb2ZWUP8Pnkl0r7vsze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975" y="1857696"/>
            <a:ext cx="6588883" cy="4661285"/>
          </a:xfrm>
          <a:prstGeom prst="rect">
            <a:avLst/>
          </a:prstGeom>
        </p:spPr>
      </p:pic>
      <p:sp>
        <p:nvSpPr>
          <p:cNvPr id="13" name="TextBox 12"/>
          <p:cNvSpPr txBox="1"/>
          <p:nvPr/>
        </p:nvSpPr>
        <p:spPr>
          <a:xfrm>
            <a:off x="972274" y="1879411"/>
            <a:ext cx="4727576" cy="892552"/>
          </a:xfrm>
          <a:prstGeom prst="rect">
            <a:avLst/>
          </a:prstGeom>
          <a:noFill/>
        </p:spPr>
        <p:txBody>
          <a:bodyPr wrap="none" rtlCol="0">
            <a:spAutoFit/>
          </a:bodyPr>
          <a:lstStyle/>
          <a:p>
            <a:r>
              <a:rPr lang="en-US" b="0" dirty="0"/>
              <a:t>Big flocs occupy more volume!</a:t>
            </a:r>
          </a:p>
          <a:p>
            <a:r>
              <a:rPr lang="en-US" sz="2400" b="0" dirty="0" err="1"/>
              <a:t>i</a:t>
            </a:r>
            <a:r>
              <a:rPr lang="en-US" sz="2400" b="0" dirty="0"/>
              <a:t> is number of primary particles</a:t>
            </a:r>
          </a:p>
        </p:txBody>
      </p:sp>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3793" y="2333504"/>
            <a:ext cx="348952" cy="557714"/>
          </a:xfrm>
          <a:prstGeom prst="rect">
            <a:avLst/>
          </a:prstGeom>
        </p:spPr>
      </p:pic>
    </p:spTree>
    <p:extLst>
      <p:ext uri="{BB962C8B-B14F-4D97-AF65-F5344CB8AC3E}">
        <p14:creationId xmlns:p14="http://schemas.microsoft.com/office/powerpoint/2010/main" val="19085987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Reducing the capture velocity on the plate settlers increases filter run times!</a:t>
            </a:r>
          </a:p>
        </p:txBody>
      </p:sp>
      <p:sp>
        <p:nvSpPr>
          <p:cNvPr id="3" name="Content Placeholder 2"/>
          <p:cNvSpPr>
            <a:spLocks noGrp="1"/>
          </p:cNvSpPr>
          <p:nvPr>
            <p:ph idx="1"/>
          </p:nvPr>
        </p:nvSpPr>
        <p:spPr/>
        <p:txBody>
          <a:bodyPr/>
          <a:lstStyle/>
          <a:p>
            <a:r>
              <a:rPr lang="en-US" dirty="0"/>
              <a:t>Big flocs fill a filter much quicker than the same mass of clay in smaller flocs</a:t>
            </a:r>
          </a:p>
          <a:p>
            <a:r>
              <a:rPr lang="en-US" dirty="0"/>
              <a:t>Reducing the plate settler capture velocity removes ever smaller flocs and it is the largest flocs that occupy the most volume per mass of clay</a:t>
            </a:r>
          </a:p>
          <a:p>
            <a:pPr lvl="1"/>
            <a:r>
              <a:rPr lang="en-US" dirty="0"/>
              <a:t>Plate settler capture velocities must have a significant impact on filter run times!</a:t>
            </a:r>
          </a:p>
          <a:p>
            <a:endParaRPr lang="en-US" dirty="0"/>
          </a:p>
        </p:txBody>
      </p:sp>
    </p:spTree>
    <p:extLst>
      <p:ext uri="{BB962C8B-B14F-4D97-AF65-F5344CB8AC3E}">
        <p14:creationId xmlns:p14="http://schemas.microsoft.com/office/powerpoint/2010/main" val="3219309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199419" cy="1143000"/>
          </a:xfrm>
        </p:spPr>
        <p:txBody>
          <a:bodyPr/>
          <a:lstStyle/>
          <a:p>
            <a:r>
              <a:rPr lang="en-US" dirty="0"/>
              <a:t>Why might larger media (anthracite on top of sand) help?</a:t>
            </a:r>
          </a:p>
        </p:txBody>
      </p:sp>
      <p:sp>
        <p:nvSpPr>
          <p:cNvPr id="3" name="Content Placeholder 2"/>
          <p:cNvSpPr>
            <a:spLocks noGrp="1"/>
          </p:cNvSpPr>
          <p:nvPr>
            <p:ph idx="1"/>
          </p:nvPr>
        </p:nvSpPr>
        <p:spPr>
          <a:xfrm>
            <a:off x="457200" y="1600200"/>
            <a:ext cx="9185564" cy="4525963"/>
          </a:xfrm>
        </p:spPr>
        <p:txBody>
          <a:bodyPr/>
          <a:lstStyle/>
          <a:p>
            <a:r>
              <a:rPr lang="en-US" sz="2800" dirty="0"/>
              <a:t>The active filtration zone moves progressively down through the filter bed</a:t>
            </a:r>
          </a:p>
          <a:p>
            <a:r>
              <a:rPr lang="en-US" sz="2800" dirty="0"/>
              <a:t>This suggests that the sand under anthracite in a dual media filter is completely inactive (research is required)!</a:t>
            </a:r>
          </a:p>
          <a:p>
            <a:r>
              <a:rPr lang="en-US" sz="2800" dirty="0"/>
              <a:t>Bigger pores are able to hold more flocs with less head loss (see </a:t>
            </a:r>
            <a:r>
              <a:rPr lang="en-US" sz="2800" dirty="0">
                <a:hlinkClick r:id="rId3"/>
              </a:rPr>
              <a:t>filtration model</a:t>
            </a:r>
            <a:r>
              <a:rPr lang="en-US" sz="2800" dirty="0"/>
              <a:t>!)</a:t>
            </a:r>
          </a:p>
          <a:p>
            <a:r>
              <a:rPr lang="en-US" sz="2800" dirty="0"/>
              <a:t>The sand may be included due to a misapplication of the clean bed filtration models </a:t>
            </a:r>
          </a:p>
          <a:p>
            <a:pPr lvl="1"/>
            <a:r>
              <a:rPr lang="en-US" sz="2400" dirty="0"/>
              <a:t>It is possible that we’ve had 100 years of misguided filter design because we didn’t understand the physics</a:t>
            </a:r>
          </a:p>
        </p:txBody>
      </p:sp>
      <p:pic>
        <p:nvPicPr>
          <p:cNvPr id="9218" name="Picture 2" descr="Filter Media">
            <a:extLst>
              <a:ext uri="{FF2B5EF4-FFF2-40B4-BE49-F238E27FC236}">
                <a16:creationId xmlns:a16="http://schemas.microsoft.com/office/drawing/2014/main" id="{BD3B8C83-3998-4CF8-AD88-D292848FF81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362" b="56320"/>
          <a:stretch/>
        </p:blipFill>
        <p:spPr bwMode="auto">
          <a:xfrm>
            <a:off x="9718098" y="0"/>
            <a:ext cx="2473902" cy="292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5963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831E-5A5D-4C92-BC31-7230DFAD7C46}"/>
              </a:ext>
            </a:extLst>
          </p:cNvPr>
          <p:cNvSpPr>
            <a:spLocks noGrp="1"/>
          </p:cNvSpPr>
          <p:nvPr>
            <p:ph type="title"/>
          </p:nvPr>
        </p:nvSpPr>
        <p:spPr/>
        <p:txBody>
          <a:bodyPr/>
          <a:lstStyle/>
          <a:p>
            <a:r>
              <a:rPr lang="en-US" dirty="0"/>
              <a:t>Filtration mysteries</a:t>
            </a:r>
          </a:p>
        </p:txBody>
      </p:sp>
      <p:sp>
        <p:nvSpPr>
          <p:cNvPr id="3" name="Content Placeholder 2">
            <a:extLst>
              <a:ext uri="{FF2B5EF4-FFF2-40B4-BE49-F238E27FC236}">
                <a16:creationId xmlns:a16="http://schemas.microsoft.com/office/drawing/2014/main" id="{F8DA4C65-1AA0-45E3-BBF0-0607CD604AB8}"/>
              </a:ext>
            </a:extLst>
          </p:cNvPr>
          <p:cNvSpPr>
            <a:spLocks noGrp="1"/>
          </p:cNvSpPr>
          <p:nvPr>
            <p:ph idx="1"/>
          </p:nvPr>
        </p:nvSpPr>
        <p:spPr>
          <a:xfrm>
            <a:off x="457200" y="1600200"/>
            <a:ext cx="6722198" cy="4525963"/>
          </a:xfrm>
        </p:spPr>
        <p:txBody>
          <a:bodyPr/>
          <a:lstStyle/>
          <a:p>
            <a:r>
              <a:rPr lang="en-US" dirty="0"/>
              <a:t>Filter pores are gigantic compared with the particles that they remove </a:t>
            </a:r>
          </a:p>
          <a:p>
            <a:r>
              <a:rPr lang="en-US" dirty="0"/>
              <a:t>Filters work better after “ripening”</a:t>
            </a:r>
          </a:p>
          <a:p>
            <a:pPr lvl="1"/>
            <a:r>
              <a:rPr lang="en-US" dirty="0"/>
              <a:t>Clean sand is a lousy filter!!!!</a:t>
            </a:r>
          </a:p>
          <a:p>
            <a:r>
              <a:rPr lang="en-US" dirty="0"/>
              <a:t>Filters don’t fail by clogging! They fail because particles start leaking through</a:t>
            </a:r>
          </a:p>
          <a:p>
            <a:r>
              <a:rPr lang="en-US" dirty="0"/>
              <a:t>Only a tiny fraction of the pore volume is filled with captured flocs and particles</a:t>
            </a:r>
          </a:p>
          <a:p>
            <a:endParaRPr lang="en-US" dirty="0"/>
          </a:p>
        </p:txBody>
      </p:sp>
      <p:pic>
        <p:nvPicPr>
          <p:cNvPr id="4" name="Picture 3">
            <a:extLst>
              <a:ext uri="{FF2B5EF4-FFF2-40B4-BE49-F238E27FC236}">
                <a16:creationId xmlns:a16="http://schemas.microsoft.com/office/drawing/2014/main" id="{84FF8DC1-CF31-4A4F-8C30-BA057BA4B957}"/>
              </a:ext>
            </a:extLst>
          </p:cNvPr>
          <p:cNvPicPr>
            <a:picLocks noChangeAspect="1"/>
          </p:cNvPicPr>
          <p:nvPr/>
        </p:nvPicPr>
        <p:blipFill>
          <a:blip r:embed="rId2"/>
          <a:stretch>
            <a:fillRect/>
          </a:stretch>
        </p:blipFill>
        <p:spPr>
          <a:xfrm>
            <a:off x="9578566" y="1"/>
            <a:ext cx="2613434" cy="2509142"/>
          </a:xfrm>
          <a:prstGeom prst="rect">
            <a:avLst/>
          </a:prstGeom>
        </p:spPr>
      </p:pic>
      <p:sp>
        <p:nvSpPr>
          <p:cNvPr id="5" name="TextBox 4">
            <a:extLst>
              <a:ext uri="{FF2B5EF4-FFF2-40B4-BE49-F238E27FC236}">
                <a16:creationId xmlns:a16="http://schemas.microsoft.com/office/drawing/2014/main" id="{918092F8-EE82-4ECD-AD43-B2AABD4EFEE0}"/>
              </a:ext>
            </a:extLst>
          </p:cNvPr>
          <p:cNvSpPr txBox="1"/>
          <p:nvPr/>
        </p:nvSpPr>
        <p:spPr>
          <a:xfrm>
            <a:off x="8003263" y="2679826"/>
            <a:ext cx="3706464" cy="523220"/>
          </a:xfrm>
          <a:prstGeom prst="rect">
            <a:avLst/>
          </a:prstGeom>
          <a:noFill/>
        </p:spPr>
        <p:txBody>
          <a:bodyPr wrap="none" rtlCol="0">
            <a:spAutoFit/>
          </a:bodyPr>
          <a:lstStyle/>
          <a:p>
            <a:r>
              <a:rPr lang="en-US" b="0" dirty="0"/>
              <a:t>What is the actual filter?</a:t>
            </a:r>
          </a:p>
        </p:txBody>
      </p:sp>
      <p:sp>
        <p:nvSpPr>
          <p:cNvPr id="7" name="TextBox 6">
            <a:extLst>
              <a:ext uri="{FF2B5EF4-FFF2-40B4-BE49-F238E27FC236}">
                <a16:creationId xmlns:a16="http://schemas.microsoft.com/office/drawing/2014/main" id="{8F72CC5C-9156-4F1E-9597-451E40B205BA}"/>
              </a:ext>
            </a:extLst>
          </p:cNvPr>
          <p:cNvSpPr txBox="1"/>
          <p:nvPr/>
        </p:nvSpPr>
        <p:spPr>
          <a:xfrm>
            <a:off x="8067745" y="3758113"/>
            <a:ext cx="3800793" cy="954107"/>
          </a:xfrm>
          <a:prstGeom prst="rect">
            <a:avLst/>
          </a:prstGeom>
          <a:noFill/>
        </p:spPr>
        <p:txBody>
          <a:bodyPr wrap="square" rtlCol="0">
            <a:spAutoFit/>
          </a:bodyPr>
          <a:lstStyle/>
          <a:p>
            <a:r>
              <a:rPr lang="en-US" b="0" dirty="0"/>
              <a:t>Floc filters have limited capacity too!</a:t>
            </a:r>
          </a:p>
        </p:txBody>
      </p:sp>
      <p:sp>
        <p:nvSpPr>
          <p:cNvPr id="8" name="TextBox 7">
            <a:extLst>
              <a:ext uri="{FF2B5EF4-FFF2-40B4-BE49-F238E27FC236}">
                <a16:creationId xmlns:a16="http://schemas.microsoft.com/office/drawing/2014/main" id="{1488E572-0140-4346-8D30-0BFD4303EE12}"/>
              </a:ext>
            </a:extLst>
          </p:cNvPr>
          <p:cNvSpPr txBox="1"/>
          <p:nvPr/>
        </p:nvSpPr>
        <p:spPr>
          <a:xfrm>
            <a:off x="7899794" y="5344317"/>
            <a:ext cx="3800793" cy="954107"/>
          </a:xfrm>
          <a:prstGeom prst="rect">
            <a:avLst/>
          </a:prstGeom>
          <a:noFill/>
        </p:spPr>
        <p:txBody>
          <a:bodyPr wrap="square" rtlCol="0">
            <a:spAutoFit/>
          </a:bodyPr>
          <a:lstStyle/>
          <a:p>
            <a:r>
              <a:rPr lang="en-US" b="0" dirty="0"/>
              <a:t>What is happening inside those pores?</a:t>
            </a:r>
          </a:p>
        </p:txBody>
      </p:sp>
    </p:spTree>
    <p:extLst>
      <p:ext uri="{BB962C8B-B14F-4D97-AF65-F5344CB8AC3E}">
        <p14:creationId xmlns:p14="http://schemas.microsoft.com/office/powerpoint/2010/main" val="170984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7"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199" y="1600200"/>
            <a:ext cx="10183091" cy="4525963"/>
          </a:xfrm>
        </p:spPr>
        <p:txBody>
          <a:bodyPr/>
          <a:lstStyle/>
          <a:p>
            <a:r>
              <a:rPr lang="en-US" sz="3600" dirty="0"/>
              <a:t>Flocs are the filters in sand filters too!</a:t>
            </a:r>
          </a:p>
          <a:p>
            <a:r>
              <a:rPr lang="en-US" sz="3600" dirty="0"/>
              <a:t>Flocs occupy a few percent of the void</a:t>
            </a:r>
            <a:br>
              <a:rPr lang="en-US" sz="3600" dirty="0"/>
            </a:br>
            <a:r>
              <a:rPr lang="en-US" sz="3600" dirty="0"/>
              <a:t>volume in a loaded filter</a:t>
            </a:r>
          </a:p>
          <a:p>
            <a:r>
              <a:rPr lang="en-US" sz="3600" dirty="0"/>
              <a:t>Head loss is close to linear with time</a:t>
            </a:r>
          </a:p>
          <a:p>
            <a:r>
              <a:rPr lang="en-US" sz="3600" dirty="0"/>
              <a:t>Head loss from constrictions is due (at least in part) to expansions!</a:t>
            </a:r>
          </a:p>
          <a:p>
            <a:r>
              <a:rPr lang="en-US" sz="3600" dirty="0"/>
              <a:t>Larger sand (or anthracite) have larger pores that can hold more particles for the same head loss </a:t>
            </a:r>
          </a:p>
        </p:txBody>
      </p:sp>
      <p:pic>
        <p:nvPicPr>
          <p:cNvPr id="4" name="Picture 3">
            <a:extLst>
              <a:ext uri="{FF2B5EF4-FFF2-40B4-BE49-F238E27FC236}">
                <a16:creationId xmlns:a16="http://schemas.microsoft.com/office/drawing/2014/main" id="{AA0259BB-52C2-4AE4-B6C3-F18BBC5783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8011856">
            <a:off x="8651915" y="1177636"/>
            <a:ext cx="3276850" cy="2990524"/>
          </a:xfrm>
          <a:prstGeom prst="rect">
            <a:avLst/>
          </a:prstGeom>
        </p:spPr>
      </p:pic>
    </p:spTree>
    <p:extLst>
      <p:ext uri="{BB962C8B-B14F-4D97-AF65-F5344CB8AC3E}">
        <p14:creationId xmlns:p14="http://schemas.microsoft.com/office/powerpoint/2010/main" val="16743341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82D86-40EA-438D-BCE9-9847AF04C2E8}"/>
              </a:ext>
            </a:extLst>
          </p:cNvPr>
          <p:cNvSpPr>
            <a:spLocks noGrp="1"/>
          </p:cNvSpPr>
          <p:nvPr>
            <p:ph type="title"/>
          </p:nvPr>
        </p:nvSpPr>
        <p:spPr/>
        <p:txBody>
          <a:bodyPr/>
          <a:lstStyle/>
          <a:p>
            <a:r>
              <a:rPr lang="en-US" dirty="0"/>
              <a:t>Parting challenge </a:t>
            </a:r>
          </a:p>
        </p:txBody>
      </p:sp>
      <p:sp>
        <p:nvSpPr>
          <p:cNvPr id="3" name="Content Placeholder 2">
            <a:extLst>
              <a:ext uri="{FF2B5EF4-FFF2-40B4-BE49-F238E27FC236}">
                <a16:creationId xmlns:a16="http://schemas.microsoft.com/office/drawing/2014/main" id="{090A5E24-5214-4F5B-91EC-1B8BDCB1B88A}"/>
              </a:ext>
            </a:extLst>
          </p:cNvPr>
          <p:cNvSpPr>
            <a:spLocks noGrp="1"/>
          </p:cNvSpPr>
          <p:nvPr>
            <p:ph idx="1"/>
          </p:nvPr>
        </p:nvSpPr>
        <p:spPr/>
        <p:txBody>
          <a:bodyPr/>
          <a:lstStyle/>
          <a:p>
            <a:r>
              <a:rPr lang="en-US" dirty="0"/>
              <a:t>Explain how a clay particle can be captured by a sand filter.</a:t>
            </a:r>
          </a:p>
          <a:p>
            <a:r>
              <a:rPr lang="en-US" dirty="0"/>
              <a:t>If the flow rate through a filter is increased, do you expect the mass of particles that it can capture before breakthrough will increase or decrease? Why? Explain what is happening at the level of the constriction.</a:t>
            </a:r>
          </a:p>
          <a:p>
            <a:endParaRPr lang="en-US" dirty="0"/>
          </a:p>
        </p:txBody>
      </p:sp>
    </p:spTree>
    <p:extLst>
      <p:ext uri="{BB962C8B-B14F-4D97-AF65-F5344CB8AC3E}">
        <p14:creationId xmlns:p14="http://schemas.microsoft.com/office/powerpoint/2010/main" val="12797415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C995F-0ADF-49BE-A23E-3C8899A4A54A}"/>
              </a:ext>
            </a:extLst>
          </p:cNvPr>
          <p:cNvSpPr>
            <a:spLocks noGrp="1"/>
          </p:cNvSpPr>
          <p:nvPr>
            <p:ph type="title"/>
          </p:nvPr>
        </p:nvSpPr>
        <p:spPr/>
        <p:txBody>
          <a:bodyPr/>
          <a:lstStyle/>
          <a:p>
            <a:r>
              <a:rPr lang="en-US" dirty="0"/>
              <a:t>Direct filtration, so this wasn’t after plate settlers…</a:t>
            </a:r>
          </a:p>
        </p:txBody>
      </p:sp>
      <p:pic>
        <p:nvPicPr>
          <p:cNvPr id="8194" name="Picture 2" descr="https://lh3.googleusercontent.com/dX-p68wYrxOCqVMdjsD63us6GGf18BX2w4SUXzunhJYWJ1X295wAATdmY5CJUl6cVeRwLf1-QwcVcm1RcVgJAP6lKoZ5vj5Xf9oS1ALbPbgOFZ04nx8Vhebx50VYImKKMSx1ocKS1_Q">
            <a:extLst>
              <a:ext uri="{FF2B5EF4-FFF2-40B4-BE49-F238E27FC236}">
                <a16:creationId xmlns:a16="http://schemas.microsoft.com/office/drawing/2014/main" id="{2DA9B7F9-535C-42D8-A602-BDC9341F211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364" y="1053564"/>
            <a:ext cx="11248697" cy="6046174"/>
          </a:xfrm>
          <a:prstGeom prst="rect">
            <a:avLst/>
          </a:prstGeom>
          <a:noFill/>
        </p:spPr>
      </p:pic>
    </p:spTree>
    <p:extLst>
      <p:ext uri="{BB962C8B-B14F-4D97-AF65-F5344CB8AC3E}">
        <p14:creationId xmlns:p14="http://schemas.microsoft.com/office/powerpoint/2010/main" val="1281087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7667175" y="2802289"/>
            <a:ext cx="1267154" cy="400110"/>
          </a:xfrm>
          <a:prstGeom prst="rect">
            <a:avLst/>
          </a:prstGeom>
          <a:noFill/>
        </p:spPr>
        <p:txBody>
          <a:bodyPr wrap="square" rtlCol="0">
            <a:spAutoFit/>
          </a:bodyPr>
          <a:lstStyle/>
          <a:p>
            <a:r>
              <a:rPr lang="en-US" sz="2000" b="0" dirty="0"/>
              <a:t>0.65 mg/L</a:t>
            </a:r>
          </a:p>
        </p:txBody>
      </p:sp>
      <p:sp>
        <p:nvSpPr>
          <p:cNvPr id="10" name="TextBox 9"/>
          <p:cNvSpPr txBox="1"/>
          <p:nvPr/>
        </p:nvSpPr>
        <p:spPr>
          <a:xfrm>
            <a:off x="2983765" y="653469"/>
            <a:ext cx="1466629" cy="400110"/>
          </a:xfrm>
          <a:prstGeom prst="rect">
            <a:avLst/>
          </a:prstGeom>
          <a:noFill/>
        </p:spPr>
        <p:txBody>
          <a:bodyPr wrap="square" rtlCol="0">
            <a:spAutoFit/>
          </a:bodyPr>
          <a:lstStyle/>
          <a:p>
            <a:r>
              <a:rPr lang="en-US" sz="2000" b="0" dirty="0"/>
              <a:t>1.55 mg/L</a:t>
            </a:r>
          </a:p>
        </p:txBody>
      </p:sp>
      <p:sp>
        <p:nvSpPr>
          <p:cNvPr id="2" name="TextBox 1">
            <a:extLst>
              <a:ext uri="{FF2B5EF4-FFF2-40B4-BE49-F238E27FC236}">
                <a16:creationId xmlns:a16="http://schemas.microsoft.com/office/drawing/2014/main" id="{514EE0D8-1BE6-4080-BED3-FF1CDF86106B}"/>
              </a:ext>
            </a:extLst>
          </p:cNvPr>
          <p:cNvSpPr txBox="1"/>
          <p:nvPr/>
        </p:nvSpPr>
        <p:spPr>
          <a:xfrm>
            <a:off x="9352229" y="1874067"/>
            <a:ext cx="2707793" cy="1815882"/>
          </a:xfrm>
          <a:prstGeom prst="rect">
            <a:avLst/>
          </a:prstGeom>
          <a:noFill/>
        </p:spPr>
        <p:txBody>
          <a:bodyPr wrap="none" rtlCol="0">
            <a:spAutoFit/>
          </a:bodyPr>
          <a:lstStyle/>
          <a:p>
            <a:r>
              <a:rPr lang="en-US" b="0" dirty="0"/>
              <a:t>5 NTU raw water</a:t>
            </a:r>
          </a:p>
          <a:p>
            <a:r>
              <a:rPr lang="en-US" b="0" dirty="0"/>
              <a:t>Direct filtration</a:t>
            </a:r>
          </a:p>
          <a:p>
            <a:r>
              <a:rPr lang="en-US" b="0" dirty="0"/>
              <a:t>(no clarifier)</a:t>
            </a:r>
          </a:p>
          <a:p>
            <a:r>
              <a:rPr lang="en-US" b="0" dirty="0"/>
              <a:t>20 cm deep filter</a:t>
            </a:r>
          </a:p>
        </p:txBody>
      </p:sp>
    </p:spTree>
    <p:extLst>
      <p:ext uri="{BB962C8B-B14F-4D97-AF65-F5344CB8AC3E}">
        <p14:creationId xmlns:p14="http://schemas.microsoft.com/office/powerpoint/2010/main" val="32437788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10738916" y="-3472569"/>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a:spLocks noChangeAspect="1"/>
          </p:cNvSpPr>
          <p:nvPr/>
        </p:nvSpPr>
        <p:spPr bwMode="auto">
          <a:xfrm>
            <a:off x="10738916" y="1989654"/>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a:spLocks noChangeAspect="1"/>
          </p:cNvSpPr>
          <p:nvPr/>
        </p:nvSpPr>
        <p:spPr bwMode="auto">
          <a:xfrm>
            <a:off x="10526147" y="-3347"/>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Aspect="1" noChangeShapeType="1"/>
          </p:cNvSpPr>
          <p:nvPr/>
        </p:nvSpPr>
        <p:spPr bwMode="auto">
          <a:xfrm>
            <a:off x="0" y="1447800"/>
            <a:ext cx="9144000" cy="0"/>
          </a:xfrm>
          <a:prstGeom prst="line">
            <a:avLst/>
          </a:prstGeom>
          <a:noFill/>
          <a:ln w="76200" cmpd="tri">
            <a:solidFill>
              <a:schemeClr val="accent1"/>
            </a:solidFill>
            <a:round/>
            <a:headEnd/>
            <a:tailEnd/>
          </a:ln>
          <a:effectLst/>
        </p:spPr>
        <p:txBody>
          <a:bodyPr>
            <a:noAutofit/>
          </a:bodyPr>
          <a:lstStyle/>
          <a:p>
            <a:endParaRPr lang="en-US"/>
          </a:p>
        </p:txBody>
      </p:sp>
      <p:sp>
        <p:nvSpPr>
          <p:cNvPr id="17" name="Freeform 16"/>
          <p:cNvSpPr>
            <a:spLocks noChangeAspect="1"/>
          </p:cNvSpPr>
          <p:nvPr/>
        </p:nvSpPr>
        <p:spPr bwMode="auto">
          <a:xfrm>
            <a:off x="861958" y="4071566"/>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a:extLst>
              <a:ext uri="{FF2B5EF4-FFF2-40B4-BE49-F238E27FC236}">
                <a16:creationId xmlns:a16="http://schemas.microsoft.com/office/drawing/2014/main" id="{709FF873-41C1-4B56-B9B4-E6DF171B000D}"/>
              </a:ext>
            </a:extLst>
          </p:cNvPr>
          <p:cNvGrpSpPr/>
          <p:nvPr/>
        </p:nvGrpSpPr>
        <p:grpSpPr>
          <a:xfrm>
            <a:off x="179914" y="3894170"/>
            <a:ext cx="5008387" cy="3097102"/>
            <a:chOff x="218709" y="3589361"/>
            <a:chExt cx="5008387" cy="3097102"/>
          </a:xfrm>
        </p:grpSpPr>
        <p:cxnSp>
          <p:nvCxnSpPr>
            <p:cNvPr id="14" name="Straight Arrow Connector 13"/>
            <p:cNvCxnSpPr>
              <a:cxnSpLocks noChangeAspect="1"/>
            </p:cNvCxnSpPr>
            <p:nvPr/>
          </p:nvCxnSpPr>
          <p:spPr bwMode="auto">
            <a:xfrm flipV="1">
              <a:off x="887104" y="3589361"/>
              <a:ext cx="0" cy="260221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cxnSp>
          <p:nvCxnSpPr>
            <p:cNvPr id="15" name="Straight Arrow Connector 14"/>
            <p:cNvCxnSpPr>
              <a:cxnSpLocks noChangeAspect="1"/>
            </p:cNvCxnSpPr>
            <p:nvPr/>
          </p:nvCxnSpPr>
          <p:spPr bwMode="auto">
            <a:xfrm>
              <a:off x="887104" y="6180452"/>
              <a:ext cx="4339992" cy="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20" name="TextBox 19"/>
            <p:cNvSpPr txBox="1">
              <a:spLocks noChangeAspect="1"/>
            </p:cNvSpPr>
            <p:nvPr/>
          </p:nvSpPr>
          <p:spPr>
            <a:xfrm rot="16200000">
              <a:off x="-279858" y="4331541"/>
              <a:ext cx="1520353" cy="523220"/>
            </a:xfrm>
            <a:prstGeom prst="rect">
              <a:avLst/>
            </a:prstGeom>
            <a:noFill/>
          </p:spPr>
          <p:txBody>
            <a:bodyPr wrap="none" rtlCol="0">
              <a:spAutoFit/>
            </a:bodyPr>
            <a:lstStyle/>
            <a:p>
              <a:r>
                <a:rPr lang="en-US" b="0" dirty="0">
                  <a:latin typeface="+mn-lt"/>
                </a:rPr>
                <a:t>Turbidity</a:t>
              </a:r>
            </a:p>
          </p:txBody>
        </p:sp>
        <p:sp>
          <p:nvSpPr>
            <p:cNvPr id="21" name="TextBox 20"/>
            <p:cNvSpPr txBox="1">
              <a:spLocks noChangeAspect="1"/>
            </p:cNvSpPr>
            <p:nvPr/>
          </p:nvSpPr>
          <p:spPr>
            <a:xfrm>
              <a:off x="2569659" y="6163243"/>
              <a:ext cx="923651" cy="523220"/>
            </a:xfrm>
            <a:prstGeom prst="rect">
              <a:avLst/>
            </a:prstGeom>
            <a:noFill/>
          </p:spPr>
          <p:txBody>
            <a:bodyPr wrap="none" rtlCol="0">
              <a:spAutoFit/>
            </a:bodyPr>
            <a:lstStyle/>
            <a:p>
              <a:r>
                <a:rPr lang="en-US" b="0" dirty="0">
                  <a:latin typeface="+mn-lt"/>
                </a:rPr>
                <a:t>Time</a:t>
              </a:r>
            </a:p>
          </p:txBody>
        </p:sp>
      </p:grpSp>
      <p:grpSp>
        <p:nvGrpSpPr>
          <p:cNvPr id="22" name="Group 21">
            <a:extLst>
              <a:ext uri="{FF2B5EF4-FFF2-40B4-BE49-F238E27FC236}">
                <a16:creationId xmlns:a16="http://schemas.microsoft.com/office/drawing/2014/main" id="{817F4BCD-4D85-4EBF-B94A-EF04DC6A91C7}"/>
              </a:ext>
            </a:extLst>
          </p:cNvPr>
          <p:cNvGrpSpPr/>
          <p:nvPr/>
        </p:nvGrpSpPr>
        <p:grpSpPr>
          <a:xfrm>
            <a:off x="162972" y="1551709"/>
            <a:ext cx="5031832" cy="2269049"/>
            <a:chOff x="195264" y="3922524"/>
            <a:chExt cx="5031832" cy="2269049"/>
          </a:xfrm>
        </p:grpSpPr>
        <p:cxnSp>
          <p:nvCxnSpPr>
            <p:cNvPr id="23" name="Straight Arrow Connector 22">
              <a:extLst>
                <a:ext uri="{FF2B5EF4-FFF2-40B4-BE49-F238E27FC236}">
                  <a16:creationId xmlns:a16="http://schemas.microsoft.com/office/drawing/2014/main" id="{227AE7D3-1827-4026-AD07-153615042C0E}"/>
                </a:ext>
              </a:extLst>
            </p:cNvPr>
            <p:cNvCxnSpPr>
              <a:cxnSpLocks noChangeAspect="1"/>
            </p:cNvCxnSpPr>
            <p:nvPr/>
          </p:nvCxnSpPr>
          <p:spPr bwMode="auto">
            <a:xfrm flipV="1">
              <a:off x="887104" y="3922524"/>
              <a:ext cx="0" cy="2269049"/>
            </a:xfrm>
            <a:prstGeom prst="straightConnector1">
              <a:avLst/>
            </a:prstGeom>
            <a:solidFill>
              <a:schemeClr val="accent1"/>
            </a:solidFill>
            <a:ln w="38100" cap="flat" cmpd="sng" algn="ctr">
              <a:solidFill>
                <a:schemeClr val="tx1"/>
              </a:solidFill>
              <a:prstDash val="solid"/>
              <a:round/>
              <a:headEnd type="none" w="lg" len="med"/>
              <a:tailEnd type="arrow"/>
            </a:ln>
            <a:effectLst/>
          </p:spPr>
        </p:cxnSp>
        <p:cxnSp>
          <p:nvCxnSpPr>
            <p:cNvPr id="24" name="Straight Arrow Connector 23">
              <a:extLst>
                <a:ext uri="{FF2B5EF4-FFF2-40B4-BE49-F238E27FC236}">
                  <a16:creationId xmlns:a16="http://schemas.microsoft.com/office/drawing/2014/main" id="{27AA233B-4CCD-4C9D-8880-1A975DE41BDE}"/>
                </a:ext>
              </a:extLst>
            </p:cNvPr>
            <p:cNvCxnSpPr>
              <a:cxnSpLocks noChangeAspect="1"/>
            </p:cNvCxnSpPr>
            <p:nvPr/>
          </p:nvCxnSpPr>
          <p:spPr bwMode="auto">
            <a:xfrm>
              <a:off x="887104" y="6180452"/>
              <a:ext cx="4339992" cy="1"/>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25" name="TextBox 24">
              <a:extLst>
                <a:ext uri="{FF2B5EF4-FFF2-40B4-BE49-F238E27FC236}">
                  <a16:creationId xmlns:a16="http://schemas.microsoft.com/office/drawing/2014/main" id="{0EE354A1-93C2-4208-889B-17F4A39095A8}"/>
                </a:ext>
              </a:extLst>
            </p:cNvPr>
            <p:cNvSpPr txBox="1">
              <a:spLocks noChangeAspect="1"/>
            </p:cNvSpPr>
            <p:nvPr/>
          </p:nvSpPr>
          <p:spPr>
            <a:xfrm rot="16200000">
              <a:off x="-362421" y="4635210"/>
              <a:ext cx="1638590" cy="523220"/>
            </a:xfrm>
            <a:prstGeom prst="rect">
              <a:avLst/>
            </a:prstGeom>
            <a:noFill/>
          </p:spPr>
          <p:txBody>
            <a:bodyPr wrap="none" rtlCol="0">
              <a:spAutoFit/>
            </a:bodyPr>
            <a:lstStyle/>
            <a:p>
              <a:r>
                <a:rPr lang="en-US" b="0" dirty="0">
                  <a:latin typeface="+mn-lt"/>
                </a:rPr>
                <a:t>Head loss</a:t>
              </a:r>
            </a:p>
          </p:txBody>
        </p:sp>
      </p:grpSp>
      <p:cxnSp>
        <p:nvCxnSpPr>
          <p:cNvPr id="8" name="Straight Arrow Connector 7">
            <a:extLst>
              <a:ext uri="{FF2B5EF4-FFF2-40B4-BE49-F238E27FC236}">
                <a16:creationId xmlns:a16="http://schemas.microsoft.com/office/drawing/2014/main" id="{6BB326C2-4FD0-4322-BAC8-D2D324121B34}"/>
              </a:ext>
            </a:extLst>
          </p:cNvPr>
          <p:cNvCxnSpPr>
            <a:cxnSpLocks/>
          </p:cNvCxnSpPr>
          <p:nvPr/>
        </p:nvCxnSpPr>
        <p:spPr>
          <a:xfrm flipV="1">
            <a:off x="851006" y="1704109"/>
            <a:ext cx="4291799" cy="19588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1CA3E815-9FFC-4014-AF3F-472711AB1542}"/>
              </a:ext>
            </a:extLst>
          </p:cNvPr>
          <p:cNvGrpSpPr/>
          <p:nvPr/>
        </p:nvGrpSpPr>
        <p:grpSpPr>
          <a:xfrm>
            <a:off x="875604" y="1551709"/>
            <a:ext cx="4336473" cy="4946073"/>
            <a:chOff x="1371599" y="1565564"/>
            <a:chExt cx="4336473" cy="4946073"/>
          </a:xfrm>
        </p:grpSpPr>
        <p:cxnSp>
          <p:nvCxnSpPr>
            <p:cNvPr id="28" name="Straight Connector 27">
              <a:extLst>
                <a:ext uri="{FF2B5EF4-FFF2-40B4-BE49-F238E27FC236}">
                  <a16:creationId xmlns:a16="http://schemas.microsoft.com/office/drawing/2014/main" id="{879501E6-8DDE-4017-9EB2-E91B253C6A15}"/>
                </a:ext>
              </a:extLst>
            </p:cNvPr>
            <p:cNvCxnSpPr/>
            <p:nvPr/>
          </p:nvCxnSpPr>
          <p:spPr>
            <a:xfrm>
              <a:off x="1371599" y="1759528"/>
              <a:ext cx="0" cy="47521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B244566-9F5D-4A94-995F-DF848EC0978A}"/>
                </a:ext>
              </a:extLst>
            </p:cNvPr>
            <p:cNvSpPr/>
            <p:nvPr/>
          </p:nvSpPr>
          <p:spPr>
            <a:xfrm>
              <a:off x="1413163" y="1565564"/>
              <a:ext cx="4294909" cy="2161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37DFC13-66DF-4A57-BCE2-270DC2964AE2}"/>
                </a:ext>
              </a:extLst>
            </p:cNvPr>
            <p:cNvSpPr/>
            <p:nvPr/>
          </p:nvSpPr>
          <p:spPr>
            <a:xfrm>
              <a:off x="1413163" y="4003964"/>
              <a:ext cx="4294909" cy="2410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0.00091 -0.00926 L -0.00091 0.72963 " pathEditMode="relative" rAng="0" ptsTypes="AA">
                                      <p:cBhvr>
                                        <p:cTn id="10" dur="20000" fill="hold"/>
                                        <p:tgtEl>
                                          <p:spTgt spid="10"/>
                                        </p:tgtEl>
                                        <p:attrNameLst>
                                          <p:attrName>ppt_x</p:attrName>
                                          <p:attrName>ppt_y</p:attrName>
                                        </p:attrNameLst>
                                      </p:cBhvr>
                                      <p:rCtr x="0" y="36944"/>
                                    </p:animMotion>
                                  </p:childTnLst>
                                </p:cTn>
                              </p:par>
                              <p:par>
                                <p:cTn id="11" presetID="63" presetClass="path" presetSubtype="0" fill="hold" nodeType="withEffect">
                                  <p:stCondLst>
                                    <p:cond delay="0"/>
                                  </p:stCondLst>
                                  <p:childTnLst>
                                    <p:animMotion origin="layout" path="M 6.25E-7 4.44444E-6 L 0.35156 -0.00093 " pathEditMode="relative" rAng="0" ptsTypes="AA">
                                      <p:cBhvr>
                                        <p:cTn id="12" dur="20000" fill="hold"/>
                                        <p:tgtEl>
                                          <p:spTgt spid="33"/>
                                        </p:tgtEl>
                                        <p:attrNameLst>
                                          <p:attrName>ppt_x</p:attrName>
                                          <p:attrName>ppt_y</p:attrName>
                                        </p:attrNameLst>
                                      </p:cBhvr>
                                      <p:rCtr x="17578"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a:grpSpLocks noChangeAspect="1"/>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a:spLocks noChangeAspect="1"/>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a:grpSpLocks noChangeAspect="1"/>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Aspect="1"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a:spLocks noChangeAspect="1"/>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a:spLocks noChangeAspect="1"/>
          </p:cNvSpPr>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cxnSpLocks noChangeAspect="1"/>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a:spLocks noChangeAspect="1"/>
          </p:cNvSpPr>
          <p:nvPr/>
        </p:nvSpPr>
        <p:spPr>
          <a:xfrm>
            <a:off x="1266011" y="2130709"/>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zone!</a:t>
            </a:r>
          </a:p>
        </p:txBody>
      </p:sp>
      <p:sp>
        <p:nvSpPr>
          <p:cNvPr id="24" name="TextBox 23"/>
          <p:cNvSpPr txBox="1">
            <a:spLocks noChangeAspect="1"/>
          </p:cNvSpPr>
          <p:nvPr/>
        </p:nvSpPr>
        <p:spPr>
          <a:xfrm>
            <a:off x="3975652" y="1599105"/>
            <a:ext cx="2204916" cy="2308324"/>
          </a:xfrm>
          <a:prstGeom prst="rect">
            <a:avLst/>
          </a:prstGeom>
          <a:noFill/>
        </p:spPr>
        <p:txBody>
          <a:bodyPr wrap="square" rtlCol="0">
            <a:spAutoFit/>
          </a:bodyPr>
          <a:lstStyle/>
          <a:p>
            <a:r>
              <a:rPr lang="en-US" sz="2400" b="0" dirty="0">
                <a:latin typeface="+mn-lt"/>
              </a:rPr>
              <a:t>Active zone breakthrough</a:t>
            </a:r>
          </a:p>
          <a:p>
            <a:r>
              <a:rPr lang="en-US" sz="2400" b="0" dirty="0">
                <a:latin typeface="+mn-lt"/>
              </a:rPr>
              <a:t>(large flocs likely get to the bottom of the filter first)</a:t>
            </a:r>
          </a:p>
        </p:txBody>
      </p:sp>
      <p:sp>
        <p:nvSpPr>
          <p:cNvPr id="25" name="TextBox 24"/>
          <p:cNvSpPr txBox="1">
            <a:spLocks noChangeAspect="1"/>
          </p:cNvSpPr>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a:cxnSpLocks noChangeAspect="1"/>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a:cxnSpLocks noChangeAspect="1"/>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a:spLocks noChangeAspect="1"/>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a:spLocks noChangeAspect="1"/>
          </p:cNvSpPr>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a:spLocks noChangeAspect="1"/>
          </p:cNvSpPr>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a:spLocks noChangeAspect="1"/>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extBox 3">
            <a:extLst>
              <a:ext uri="{FF2B5EF4-FFF2-40B4-BE49-F238E27FC236}">
                <a16:creationId xmlns:a16="http://schemas.microsoft.com/office/drawing/2014/main" id="{BB16A4F7-E3C0-4F13-A009-8033ED95CC3C}"/>
              </a:ext>
            </a:extLst>
          </p:cNvPr>
          <p:cNvSpPr txBox="1"/>
          <p:nvPr/>
        </p:nvSpPr>
        <p:spPr>
          <a:xfrm>
            <a:off x="8950036" y="2175164"/>
            <a:ext cx="3020379" cy="523220"/>
          </a:xfrm>
          <a:prstGeom prst="rect">
            <a:avLst/>
          </a:prstGeom>
          <a:noFill/>
        </p:spPr>
        <p:txBody>
          <a:bodyPr wrap="none" rtlCol="0">
            <a:spAutoFit/>
          </a:bodyPr>
          <a:lstStyle/>
          <a:p>
            <a:r>
              <a:rPr lang="en-US" b="0" dirty="0"/>
              <a:t>Why is it “loaded”?</a:t>
            </a: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Evolving Constriction Geometry</a:t>
            </a:r>
          </a:p>
        </p:txBody>
      </p:sp>
      <p:sp>
        <p:nvSpPr>
          <p:cNvPr id="3" name="Content Placeholder 2"/>
          <p:cNvSpPr>
            <a:spLocks noGrp="1"/>
          </p:cNvSpPr>
          <p:nvPr>
            <p:ph idx="1"/>
          </p:nvPr>
        </p:nvSpPr>
        <p:spPr>
          <a:xfrm>
            <a:off x="457199" y="1600200"/>
            <a:ext cx="6622611" cy="4525963"/>
          </a:xfrm>
        </p:spPr>
        <p:txBody>
          <a:bodyPr/>
          <a:lstStyle/>
          <a:p>
            <a:r>
              <a:rPr lang="en-US" dirty="0"/>
              <a:t>Constriction height (or thickness) set by size of captured flocs</a:t>
            </a:r>
          </a:p>
          <a:p>
            <a:r>
              <a:rPr lang="en-US" dirty="0"/>
              <a:t>Constriction minimum opening size set by the bond strength of the coagulant!</a:t>
            </a:r>
          </a:p>
          <a:p>
            <a:endParaRPr lang="en-US" dirty="0"/>
          </a:p>
        </p:txBody>
      </p:sp>
      <p:pic>
        <p:nvPicPr>
          <p:cNvPr id="5"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833214" y="1769726"/>
            <a:ext cx="4843382" cy="4525963"/>
          </a:xfrm>
          <a:prstGeom prst="rect">
            <a:avLst/>
          </a:prstGeom>
          <a:noFill/>
          <a:ln w="9525">
            <a:noFill/>
            <a:miter lim="800000"/>
            <a:headEnd/>
            <a:tailEnd/>
          </a:ln>
          <a:effec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6581" y="3826967"/>
            <a:ext cx="3026443" cy="2676961"/>
          </a:xfrm>
          <a:prstGeom prst="rect">
            <a:avLst/>
          </a:prstGeom>
        </p:spPr>
      </p:pic>
    </p:spTree>
    <p:extLst>
      <p:ext uri="{BB962C8B-B14F-4D97-AF65-F5344CB8AC3E}">
        <p14:creationId xmlns:p14="http://schemas.microsoft.com/office/powerpoint/2010/main" val="32127144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12" name="TextBox 11"/>
          <p:cNvSpPr txBox="1"/>
          <p:nvPr/>
        </p:nvSpPr>
        <p:spPr>
          <a:xfrm>
            <a:off x="4997083" y="3839063"/>
            <a:ext cx="1252266" cy="400110"/>
          </a:xfrm>
          <a:prstGeom prst="rect">
            <a:avLst/>
          </a:prstGeom>
          <a:noFill/>
        </p:spPr>
        <p:txBody>
          <a:bodyPr wrap="none" rtlCol="0">
            <a:spAutoFit/>
          </a:bodyPr>
          <a:lstStyle/>
          <a:p>
            <a:r>
              <a:rPr lang="en-US" sz="2000" b="0" dirty="0"/>
              <a:t>0.65 mg/L</a:t>
            </a:r>
          </a:p>
        </p:txBody>
      </p:sp>
      <p:sp>
        <p:nvSpPr>
          <p:cNvPr id="19" name="TextBox 18"/>
          <p:cNvSpPr txBox="1"/>
          <p:nvPr/>
        </p:nvSpPr>
        <p:spPr>
          <a:xfrm>
            <a:off x="1559723" y="4455619"/>
            <a:ext cx="1369539" cy="400110"/>
          </a:xfrm>
          <a:prstGeom prst="rect">
            <a:avLst/>
          </a:prstGeom>
          <a:noFill/>
        </p:spPr>
        <p:txBody>
          <a:bodyPr wrap="square" rtlCol="0">
            <a:spAutoFit/>
          </a:bodyPr>
          <a:lstStyle/>
          <a:p>
            <a:r>
              <a:rPr lang="en-US" sz="2000" b="0" dirty="0"/>
              <a:t>1.55 mg/L</a:t>
            </a:r>
          </a:p>
        </p:txBody>
      </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61288" cy="1143000"/>
          </a:xfrm>
        </p:spPr>
        <p:txBody>
          <a:bodyPr/>
          <a:lstStyle/>
          <a:p>
            <a:r>
              <a:rPr lang="en-US" dirty="0"/>
              <a:t>Head loss and filter-fraction-loaded increase linearly together</a:t>
            </a:r>
          </a:p>
        </p:txBody>
      </p:sp>
      <p:sp>
        <p:nvSpPr>
          <p:cNvPr id="3" name="Content Placeholder 2"/>
          <p:cNvSpPr>
            <a:spLocks noGrp="1"/>
          </p:cNvSpPr>
          <p:nvPr>
            <p:ph idx="1"/>
          </p:nvPr>
        </p:nvSpPr>
        <p:spPr>
          <a:xfrm>
            <a:off x="457200" y="1600200"/>
            <a:ext cx="9610253" cy="4525963"/>
          </a:xfrm>
        </p:spPr>
        <p:txBody>
          <a:bodyPr/>
          <a:lstStyle/>
          <a:p>
            <a:r>
              <a:rPr lang="en-US" dirty="0"/>
              <a:t>Head loss continues to increase after the active zone reaches the filter effluent</a:t>
            </a:r>
          </a:p>
          <a:p>
            <a:r>
              <a:rPr lang="en-US" dirty="0"/>
              <a:t>Head loss increases MORE SLOWLY after the active zone reaches the filter effluent</a:t>
            </a:r>
          </a:p>
          <a:p>
            <a:r>
              <a:rPr lang="en-US" dirty="0"/>
              <a:t>Either pores are slowly constricting more</a:t>
            </a:r>
          </a:p>
          <a:p>
            <a:r>
              <a:rPr lang="en-US" dirty="0"/>
              <a:t>Or the flocs that make the constriction are becoming less porous as they fill up with small particles</a:t>
            </a:r>
          </a:p>
          <a:p>
            <a:endParaRPr lang="en-US" dirty="0"/>
          </a:p>
        </p:txBody>
      </p:sp>
      <p:pic>
        <p:nvPicPr>
          <p:cNvPr id="4" name="Picture 3">
            <a:extLst>
              <a:ext uri="{FF2B5EF4-FFF2-40B4-BE49-F238E27FC236}">
                <a16:creationId xmlns:a16="http://schemas.microsoft.com/office/drawing/2014/main" id="{64D98414-EF02-4352-B888-B51C88A2993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04079" y="1"/>
            <a:ext cx="2402100" cy="1535036"/>
          </a:xfrm>
          <a:prstGeom prst="rect">
            <a:avLst/>
          </a:prstGeom>
        </p:spPr>
      </p:pic>
      <p:grpSp>
        <p:nvGrpSpPr>
          <p:cNvPr id="5" name="Group 4">
            <a:extLst>
              <a:ext uri="{FF2B5EF4-FFF2-40B4-BE49-F238E27FC236}">
                <a16:creationId xmlns:a16="http://schemas.microsoft.com/office/drawing/2014/main" id="{6E331568-FEE3-4653-8B95-D99E7101A350}"/>
              </a:ext>
            </a:extLst>
          </p:cNvPr>
          <p:cNvGrpSpPr>
            <a:grpSpLocks noChangeAspect="1"/>
          </p:cNvGrpSpPr>
          <p:nvPr/>
        </p:nvGrpSpPr>
        <p:grpSpPr>
          <a:xfrm>
            <a:off x="11199274" y="1911739"/>
            <a:ext cx="782664" cy="4479010"/>
            <a:chOff x="6465492" y="1712562"/>
            <a:chExt cx="782664" cy="4479010"/>
          </a:xfrm>
        </p:grpSpPr>
        <p:sp>
          <p:nvSpPr>
            <p:cNvPr id="6" name="Rectangle 5">
              <a:extLst>
                <a:ext uri="{FF2B5EF4-FFF2-40B4-BE49-F238E27FC236}">
                  <a16:creationId xmlns:a16="http://schemas.microsoft.com/office/drawing/2014/main" id="{DF057E4F-FBD8-4D86-B297-F3D88854B7B0}"/>
                </a:ext>
              </a:extLst>
            </p:cNvPr>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a:extLst>
                <a:ext uri="{FF2B5EF4-FFF2-40B4-BE49-F238E27FC236}">
                  <a16:creationId xmlns:a16="http://schemas.microsoft.com/office/drawing/2014/main" id="{879F8BD0-EB88-49FE-A342-5918DAD7E95B}"/>
                </a:ext>
              </a:extLst>
            </p:cNvPr>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a:extLst>
                <a:ext uri="{FF2B5EF4-FFF2-40B4-BE49-F238E27FC236}">
                  <a16:creationId xmlns:a16="http://schemas.microsoft.com/office/drawing/2014/main" id="{54E7B946-5833-4069-AB3C-741F02CCBEC8}"/>
                </a:ext>
              </a:extLst>
            </p:cNvPr>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9" name="Right Brace 8">
            <a:extLst>
              <a:ext uri="{FF2B5EF4-FFF2-40B4-BE49-F238E27FC236}">
                <a16:creationId xmlns:a16="http://schemas.microsoft.com/office/drawing/2014/main" id="{FEB755A0-C48D-4CE5-9BD6-E430231A3632}"/>
              </a:ext>
            </a:extLst>
          </p:cNvPr>
          <p:cNvSpPr>
            <a:spLocks noChangeAspect="1"/>
          </p:cNvSpPr>
          <p:nvPr/>
        </p:nvSpPr>
        <p:spPr bwMode="auto">
          <a:xfrm rot="10800000">
            <a:off x="10813636" y="3612755"/>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TextBox 9">
            <a:extLst>
              <a:ext uri="{FF2B5EF4-FFF2-40B4-BE49-F238E27FC236}">
                <a16:creationId xmlns:a16="http://schemas.microsoft.com/office/drawing/2014/main" id="{3D60AB0A-F2E1-4BC6-8401-F542F899D5C1}"/>
              </a:ext>
            </a:extLst>
          </p:cNvPr>
          <p:cNvSpPr txBox="1">
            <a:spLocks noChangeAspect="1"/>
          </p:cNvSpPr>
          <p:nvPr/>
        </p:nvSpPr>
        <p:spPr>
          <a:xfrm>
            <a:off x="10022185" y="4192271"/>
            <a:ext cx="911191" cy="738664"/>
          </a:xfrm>
          <a:prstGeom prst="rect">
            <a:avLst/>
          </a:prstGeom>
          <a:noFill/>
        </p:spPr>
        <p:txBody>
          <a:bodyPr wrap="square" rtlCol="0">
            <a:spAutoFit/>
          </a:bodyPr>
          <a:lstStyle/>
          <a:p>
            <a:r>
              <a:rPr lang="en-US" sz="1400" b="0" dirty="0">
                <a:latin typeface="+mn-lt"/>
              </a:rPr>
              <a:t>Active Filtration zone</a:t>
            </a:r>
          </a:p>
        </p:txBody>
      </p:sp>
      <p:sp>
        <p:nvSpPr>
          <p:cNvPr id="11" name="Right Brace 10">
            <a:extLst>
              <a:ext uri="{FF2B5EF4-FFF2-40B4-BE49-F238E27FC236}">
                <a16:creationId xmlns:a16="http://schemas.microsoft.com/office/drawing/2014/main" id="{6246AA97-3558-43ED-8A64-9D306ADFA401}"/>
              </a:ext>
            </a:extLst>
          </p:cNvPr>
          <p:cNvSpPr>
            <a:spLocks noChangeAspect="1"/>
          </p:cNvSpPr>
          <p:nvPr/>
        </p:nvSpPr>
        <p:spPr bwMode="auto">
          <a:xfrm rot="10800000">
            <a:off x="10808089" y="1911739"/>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a:extLst>
              <a:ext uri="{FF2B5EF4-FFF2-40B4-BE49-F238E27FC236}">
                <a16:creationId xmlns:a16="http://schemas.microsoft.com/office/drawing/2014/main" id="{1A68F5B4-7EF1-4DB9-BF6A-DA4891580E5C}"/>
              </a:ext>
            </a:extLst>
          </p:cNvPr>
          <p:cNvSpPr txBox="1">
            <a:spLocks noChangeAspect="1"/>
          </p:cNvSpPr>
          <p:nvPr/>
        </p:nvSpPr>
        <p:spPr>
          <a:xfrm>
            <a:off x="10022185" y="2405389"/>
            <a:ext cx="911191" cy="523220"/>
          </a:xfrm>
          <a:prstGeom prst="rect">
            <a:avLst/>
          </a:prstGeom>
          <a:noFill/>
        </p:spPr>
        <p:txBody>
          <a:bodyPr wrap="square" rtlCol="0">
            <a:spAutoFit/>
          </a:bodyPr>
          <a:lstStyle/>
          <a:p>
            <a:r>
              <a:rPr lang="en-US" sz="1400" b="0" dirty="0">
                <a:latin typeface="+mn-lt"/>
              </a:rPr>
              <a:t>Loaded zone</a:t>
            </a:r>
          </a:p>
        </p:txBody>
      </p:sp>
      <p:sp>
        <p:nvSpPr>
          <p:cNvPr id="13" name="TextBox 12">
            <a:extLst>
              <a:ext uri="{FF2B5EF4-FFF2-40B4-BE49-F238E27FC236}">
                <a16:creationId xmlns:a16="http://schemas.microsoft.com/office/drawing/2014/main" id="{C08CBEF1-51AD-4918-8648-0FF983061B03}"/>
              </a:ext>
            </a:extLst>
          </p:cNvPr>
          <p:cNvSpPr txBox="1">
            <a:spLocks noChangeAspect="1"/>
          </p:cNvSpPr>
          <p:nvPr/>
        </p:nvSpPr>
        <p:spPr>
          <a:xfrm>
            <a:off x="10251732" y="5659798"/>
            <a:ext cx="911191" cy="523220"/>
          </a:xfrm>
          <a:prstGeom prst="rect">
            <a:avLst/>
          </a:prstGeom>
          <a:noFill/>
        </p:spPr>
        <p:txBody>
          <a:bodyPr wrap="square" rtlCol="0">
            <a:spAutoFit/>
          </a:bodyPr>
          <a:lstStyle/>
          <a:p>
            <a:r>
              <a:rPr lang="en-US" sz="1400" b="0" dirty="0">
                <a:latin typeface="+mn-lt"/>
              </a:rPr>
              <a:t>Clean zone</a:t>
            </a:r>
          </a:p>
        </p:txBody>
      </p:sp>
      <p:sp>
        <p:nvSpPr>
          <p:cNvPr id="14" name="Right Brace 13">
            <a:extLst>
              <a:ext uri="{FF2B5EF4-FFF2-40B4-BE49-F238E27FC236}">
                <a16:creationId xmlns:a16="http://schemas.microsoft.com/office/drawing/2014/main" id="{E90293A0-4ABC-4749-A351-4B07DE63E587}"/>
              </a:ext>
            </a:extLst>
          </p:cNvPr>
          <p:cNvSpPr>
            <a:spLocks noChangeAspect="1"/>
          </p:cNvSpPr>
          <p:nvPr/>
        </p:nvSpPr>
        <p:spPr bwMode="auto">
          <a:xfrm rot="10800000">
            <a:off x="10808088" y="5441556"/>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3226907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4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7.6453"/>
  <p:tag name="LATEXADDIN" val="\documentclass{article}&#10;\usepackage{amsmath}&#10;\pagestyle{empty}&#10;\begin{document}&#10;&#10;$$\rlap{-}V = \rlap{-}V_0 i^\frac{3}{D_{Fractal}}$$&#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97.3754"/>
  <p:tag name="LATEXADDIN" val="\documentclass{article}&#10;\usepackage{amsmath}&#10;\pagestyle{empty}&#10;\begin{document}&#10;&#10;$$\frac{\rlap{-}V}{i \rlap{-}V_0} = \frac{\rlap{-}V_0}{i \rlap{-}V_0} i^\frac{3}{D_{Fractal}}$$&#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22.872"/>
  <p:tag name="LATEXADDIN" val="\documentclass{article}&#10;\usepackage{amsmath}&#10;\pagestyle{empty}&#10;\begin{document}&#10;&#10;$$\frac{\rlap{-}V}{i \rlap{-}V_0} =  i^{\left( \frac{3-D_{Fractal}}{D_{Fractal}} \right)}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71.7285"/>
  <p:tag name="LATEXADDIN" val="\documentclass{article}&#10;\usepackage{amsmath}&#10;\pagestyle{empty}&#10;\begin{document}&#10;&#10;$$\frac{\rlap{-}V}{i \rlap{-}V_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122932</TotalTime>
  <Words>1309</Words>
  <Application>Microsoft Office PowerPoint</Application>
  <PresentationFormat>Widescreen</PresentationFormat>
  <Paragraphs>148</Paragraphs>
  <Slides>21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Candara</vt:lpstr>
      <vt:lpstr>Times New Roman</vt:lpstr>
      <vt:lpstr>Wingdings</vt:lpstr>
      <vt:lpstr>Century Gothic</vt:lpstr>
      <vt:lpstr>Symbol</vt:lpstr>
      <vt:lpstr>Arial</vt:lpstr>
      <vt:lpstr>SWOT 2021</vt:lpstr>
      <vt:lpstr>Filtration Model</vt:lpstr>
      <vt:lpstr>Filtration mysteries</vt:lpstr>
      <vt:lpstr>Direct filtration, so this wasn’t after plate settlers…</vt:lpstr>
      <vt:lpstr>PowerPoint Presentation</vt:lpstr>
      <vt:lpstr>Active filtration zone slowly moves down through the filter</vt:lpstr>
      <vt:lpstr>Active Filtration zone</vt:lpstr>
      <vt:lpstr>Evolving Constriction Geometry</vt:lpstr>
      <vt:lpstr>Head loss in Filters is close to linear before breakthrough</vt:lpstr>
      <vt:lpstr>Head loss and filter-fraction-loaded increase linearly together</vt:lpstr>
      <vt:lpstr>Breakthrough happens sooner with higher coagulant dose!</vt:lpstr>
      <vt:lpstr>Flocs deposit at the smallest pore formed by the sand where streamlines converge</vt:lpstr>
      <vt:lpstr>Filter pore physics</vt:lpstr>
      <vt:lpstr>Pore constriction</vt:lpstr>
      <vt:lpstr>Pore Physics</vt:lpstr>
      <vt:lpstr>Why is head loss at failure lower at higher coagulant dose?</vt:lpstr>
      <vt:lpstr>Influent floc size distribution might have a major influence on performance</vt:lpstr>
      <vt:lpstr>Volume occupied by flocs increases as flocs increase in size</vt:lpstr>
      <vt:lpstr>Reducing the capture velocity on the plate settlers increases filter run times!</vt:lpstr>
      <vt:lpstr>Why might larger media (anthracite on top of sand) help?</vt:lpstr>
      <vt:lpstr>Summary</vt:lpstr>
      <vt:lpstr>Parting challenge </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5866</cp:revision>
  <cp:lastPrinted>2014-11-08T19:01:33Z</cp:lastPrinted>
  <dcterms:created xsi:type="dcterms:W3CDTF">2004-05-06T14:53:47Z</dcterms:created>
  <dcterms:modified xsi:type="dcterms:W3CDTF">2022-03-24T13:07:52Z</dcterms:modified>
</cp:coreProperties>
</file>